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261" r:id="rId9"/>
    <p:sldId id="262" r:id="rId10"/>
    <p:sldId id="263" r:id="rId11"/>
    <p:sldId id="339" r:id="rId12"/>
    <p:sldId id="340" r:id="rId13"/>
    <p:sldId id="264" r:id="rId14"/>
    <p:sldId id="341" r:id="rId15"/>
    <p:sldId id="342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258" r:id="rId57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AA9B-7F6A-4BFE-B959-7F6064163D17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DDD9A-FA17-43E7-8671-7421EA0E0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5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B033-656F-46DB-A971-3E7045829AF1}" type="datetimeFigureOut">
              <a:rPr lang="en-GB" smtClean="0"/>
              <a:pPr/>
              <a:t>31/03/2015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01273-E4A1-4C7D-BDC1-03A25BB49B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9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928-6C90-4220-B785-E407D451AECD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Kod &amp; Nama Kursus  Nama &amp; EmailPenulis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7A-D3FF-4C6B-A3A0-925DA0EC430B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&amp;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Nama</a:t>
            </a:r>
            <a:r>
              <a:rPr lang="en-US" dirty="0" smtClean="0"/>
              <a:t> &amp; </a:t>
            </a:r>
            <a:r>
              <a:rPr lang="en-US" dirty="0" err="1" smtClean="0"/>
              <a:t>EmailPenulis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1D04-C51D-48F7-A45D-4B1AB57A4A03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&amp;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Nama</a:t>
            </a:r>
            <a:r>
              <a:rPr lang="en-US" dirty="0" smtClean="0"/>
              <a:t> &amp; </a:t>
            </a:r>
            <a:r>
              <a:rPr lang="en-US" dirty="0" err="1" smtClean="0"/>
              <a:t>EmailPenulis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BE44-B47C-4F3B-83E6-3B31670CF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F829-73E9-4C28-B19D-F7CC831751C3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&amp;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Nama</a:t>
            </a:r>
            <a:r>
              <a:rPr lang="en-US" dirty="0" smtClean="0"/>
              <a:t> &amp; </a:t>
            </a:r>
            <a:r>
              <a:rPr lang="en-US" dirty="0" err="1" smtClean="0"/>
              <a:t>EmailPenulis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1DCF-D3E2-402A-89A7-1BC912336C73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Kod &amp; Nama Kursus  Nama &amp; EmailPenulis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254C-C056-4C2E-9EE1-52D46B15AE88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&amp;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Nama</a:t>
            </a:r>
            <a:r>
              <a:rPr lang="en-US" dirty="0" smtClean="0"/>
              <a:t> &amp; </a:t>
            </a:r>
            <a:r>
              <a:rPr lang="en-US" dirty="0" err="1" smtClean="0"/>
              <a:t>EmailPenulis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0336-C589-4D08-BBBB-ED1363FF78F0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&amp;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Nama</a:t>
            </a:r>
            <a:r>
              <a:rPr lang="en-US" dirty="0" smtClean="0"/>
              <a:t> &amp; </a:t>
            </a:r>
            <a:r>
              <a:rPr lang="en-US" dirty="0" err="1" smtClean="0"/>
              <a:t>EmailPenulis</a:t>
            </a:r>
            <a:endParaRPr lang="en-GB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A3DD-F267-4669-9DA5-32FABF393010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&amp;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Nama</a:t>
            </a:r>
            <a:r>
              <a:rPr lang="en-US" dirty="0" smtClean="0"/>
              <a:t> &amp; </a:t>
            </a:r>
            <a:r>
              <a:rPr lang="en-US" dirty="0" err="1" smtClean="0"/>
              <a:t>EmailPenulis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8383-7BEC-4CC6-AE66-B5E1EE012C36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&amp;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Nama</a:t>
            </a:r>
            <a:r>
              <a:rPr lang="en-US" dirty="0" smtClean="0"/>
              <a:t> &amp; </a:t>
            </a:r>
            <a:r>
              <a:rPr lang="en-US" dirty="0" err="1" smtClean="0"/>
              <a:t>EmailPenulis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D033-3123-4EF4-A17F-F522DFF2A7BD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&amp;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Nama</a:t>
            </a:r>
            <a:r>
              <a:rPr lang="en-US" dirty="0" smtClean="0"/>
              <a:t> &amp; </a:t>
            </a:r>
            <a:r>
              <a:rPr lang="en-US" dirty="0" err="1" smtClean="0"/>
              <a:t>EmailPenulis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C613-75A8-4AFB-9201-0074FF3C8D72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&amp;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Nama</a:t>
            </a:r>
            <a:r>
              <a:rPr lang="en-US" dirty="0" smtClean="0"/>
              <a:t> &amp; </a:t>
            </a:r>
            <a:r>
              <a:rPr lang="en-US" dirty="0" err="1" smtClean="0"/>
              <a:t>EmailPenulis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7CF70-3870-41F3-9127-022EB5F005F6}" type="datetime1">
              <a:rPr lang="en-GB" smtClean="0"/>
              <a:pPr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Kod &amp; Nama Kursus  Nama &amp; EmailPenulis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1EF3-9C98-45E4-9858-F3012A5C818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hiron@uthm.edu.m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0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BRIDGE DESIGN</a:t>
            </a:r>
          </a:p>
        </p:txBody>
      </p:sp>
      <p:sp>
        <p:nvSpPr>
          <p:cNvPr id="1536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90800"/>
            <a:ext cx="77724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Chapter 3: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ANALYTICAL PROCEDURE</a:t>
            </a:r>
            <a:r>
              <a:rPr lang="en-US" altLang="en-US" dirty="0" smtClean="0"/>
              <a:t>	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114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Dr </a:t>
            </a:r>
            <a:r>
              <a:rPr lang="en-GB" sz="2800" dirty="0" err="1" smtClean="0"/>
              <a:t>Shahiron</a:t>
            </a:r>
            <a:r>
              <a:rPr lang="en-GB" sz="2800" dirty="0" smtClean="0"/>
              <a:t> </a:t>
            </a:r>
            <a:r>
              <a:rPr lang="en-GB" sz="2800" dirty="0" err="1" smtClean="0"/>
              <a:t>Shahidan</a:t>
            </a:r>
            <a:endParaRPr lang="en-GB" sz="2800" dirty="0" smtClean="0"/>
          </a:p>
          <a:p>
            <a:r>
              <a:rPr lang="en-GB" sz="2800" dirty="0" smtClean="0">
                <a:hlinkClick r:id="rId2"/>
              </a:rPr>
              <a:t>shahiron@uthm.edu.my</a:t>
            </a:r>
            <a:endParaRPr lang="en-GB" sz="2800" dirty="0" smtClean="0"/>
          </a:p>
          <a:p>
            <a:r>
              <a:rPr lang="en-GB" sz="2800" dirty="0" smtClean="0"/>
              <a:t> drshahironshahidan.weebly.com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00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381000" y="27709"/>
            <a:ext cx="8001000" cy="88669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EX:1 (Variations of reaction) </a:t>
            </a:r>
            <a:endParaRPr lang="en-MY" altLang="en-US" sz="2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1382"/>
            <a:ext cx="5019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2667000"/>
            <a:ext cx="6724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905000"/>
            <a:ext cx="251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Solution: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572000" cy="341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1" y="3869140"/>
            <a:ext cx="617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4" y="914400"/>
            <a:ext cx="5324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61150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6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609600" y="-152400"/>
            <a:ext cx="8001000" cy="886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/>
              <a:t>EX:2 (Variations of reaction) </a:t>
            </a:r>
            <a:endParaRPr lang="en-MY" alt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06" y="479078"/>
            <a:ext cx="5105400" cy="172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41" y="2383657"/>
            <a:ext cx="4385398" cy="2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7" y="4654655"/>
            <a:ext cx="3621233" cy="19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22134"/>
            <a:ext cx="3800476" cy="199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" y="1905000"/>
            <a:ext cx="251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Solution: (a)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9600" y="235527"/>
            <a:ext cx="251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Solution: (b)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85774"/>
            <a:ext cx="46291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61055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1727"/>
            <a:ext cx="5715000" cy="267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3979171"/>
            <a:ext cx="4616856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46" y="3121921"/>
            <a:ext cx="4343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3979171"/>
            <a:ext cx="3686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F48916-274B-425B-8636-A413A279E7C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sz="2400" b="1" dirty="0" smtClean="0"/>
              <a:t>3.2.3 </a:t>
            </a:r>
            <a:r>
              <a:rPr lang="en-US" sz="2400" b="1" dirty="0" smtClean="0"/>
              <a:t>-QUALITATIVE INFLUENCED LINES – </a:t>
            </a:r>
            <a:br>
              <a:rPr lang="en-US" sz="2400" b="1" dirty="0" smtClean="0"/>
            </a:br>
            <a:r>
              <a:rPr lang="en-US" sz="2400" b="1" dirty="0" smtClean="0"/>
              <a:t>-MULLER-BRESLAU’S PRINCIPLE-</a:t>
            </a:r>
            <a:endParaRPr lang="en-US" sz="32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839200" cy="5562600"/>
          </a:xfrm>
          <a:noFill/>
        </p:spPr>
        <p:txBody>
          <a:bodyPr/>
          <a:lstStyle/>
          <a:p>
            <a:pPr algn="just"/>
            <a:r>
              <a:rPr lang="en-US" sz="2000" dirty="0" smtClean="0"/>
              <a:t>The principle </a:t>
            </a:r>
            <a:r>
              <a:rPr lang="en-US" sz="2200" b="1" dirty="0" smtClean="0">
                <a:solidFill>
                  <a:srgbClr val="FF0000"/>
                </a:solidFill>
              </a:rPr>
              <a:t>gives only a procedure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to determine of the influence line of a parameter for a determinate /indeterminate structure</a:t>
            </a:r>
          </a:p>
          <a:p>
            <a:pPr algn="just"/>
            <a:r>
              <a:rPr lang="en-US" sz="2000" dirty="0" smtClean="0"/>
              <a:t>But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using the basic understanding of the influence lines</a:t>
            </a:r>
            <a:r>
              <a:rPr lang="en-US" sz="2000" dirty="0" smtClean="0">
                <a:solidFill>
                  <a:srgbClr val="FF0000"/>
                </a:solidFill>
              </a:rPr>
              <a:t>, the </a:t>
            </a:r>
            <a:r>
              <a:rPr lang="en-US" sz="2200" b="1" dirty="0" smtClean="0">
                <a:solidFill>
                  <a:srgbClr val="FF0000"/>
                </a:solidFill>
              </a:rPr>
              <a:t>magnitudes </a:t>
            </a:r>
            <a:r>
              <a:rPr lang="en-US" sz="2000" dirty="0" smtClean="0"/>
              <a:t>of the influence lines also </a:t>
            </a:r>
            <a:r>
              <a:rPr lang="en-US" sz="2200" b="1" dirty="0" smtClean="0">
                <a:solidFill>
                  <a:srgbClr val="FF0000"/>
                </a:solidFill>
              </a:rPr>
              <a:t>can be computed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dirty="0" smtClean="0"/>
              <a:t>In order </a:t>
            </a:r>
            <a:r>
              <a:rPr lang="en-US" sz="2000" b="1" dirty="0" smtClean="0">
                <a:solidFill>
                  <a:srgbClr val="FF0000"/>
                </a:solidFill>
              </a:rPr>
              <a:t>to draw the shape of the influence lines properly</a:t>
            </a:r>
            <a:r>
              <a:rPr lang="en-US" sz="2000" dirty="0" smtClean="0">
                <a:solidFill>
                  <a:srgbClr val="FF0000"/>
                </a:solidFill>
              </a:rPr>
              <a:t>, the </a:t>
            </a:r>
            <a:r>
              <a:rPr lang="en-US" sz="2000" b="1" dirty="0" smtClean="0">
                <a:solidFill>
                  <a:srgbClr val="FF0000"/>
                </a:solidFill>
              </a:rPr>
              <a:t>capacity of the beam to resist the parameter investigated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(reaction, bending moment, shear force, etc.),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at that point, must be removed</a:t>
            </a:r>
          </a:p>
          <a:p>
            <a:r>
              <a:rPr lang="en-US" sz="2000" dirty="0" smtClean="0"/>
              <a:t>The principle states : </a:t>
            </a:r>
            <a:r>
              <a:rPr lang="en-US" sz="2000" b="1" dirty="0" smtClean="0">
                <a:solidFill>
                  <a:srgbClr val="FF0000"/>
                </a:solidFill>
              </a:rPr>
              <a:t>The influence line for a function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(e.g. reaction, shear, moment) at a point,</a:t>
            </a:r>
            <a:r>
              <a:rPr lang="en-US" sz="2000" dirty="0" smtClean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is to the same scale as the deflected shape of the beam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when the beam is acted upon by that function.</a:t>
            </a:r>
            <a:endParaRPr lang="en-US" sz="20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capacity of the beam to resist that parameter</a:t>
            </a:r>
            <a:r>
              <a:rPr lang="en-US" sz="1800" dirty="0" smtClean="0"/>
              <a:t>, at that point, </a:t>
            </a:r>
            <a:r>
              <a:rPr lang="en-US" sz="2000" b="1" dirty="0" smtClean="0">
                <a:solidFill>
                  <a:srgbClr val="FF0000"/>
                </a:solidFill>
              </a:rPr>
              <a:t>must be removed.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 smtClean="0"/>
              <a:t>Then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allow the beam to deflect under that parameter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Positive </a:t>
            </a:r>
            <a:r>
              <a:rPr lang="en-US" sz="2000" b="1" dirty="0" smtClean="0">
                <a:solidFill>
                  <a:srgbClr val="FF0000"/>
                </a:solidFill>
              </a:rPr>
              <a:t>directions of the forces are the same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as before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99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AA924-1349-4EAE-BB9E-A48E607B99E8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07699" y="381000"/>
            <a:ext cx="7772400" cy="685800"/>
          </a:xfrm>
        </p:spPr>
        <p:txBody>
          <a:bodyPr/>
          <a:lstStyle/>
          <a:p>
            <a:r>
              <a:rPr lang="en-US" sz="2400" b="1" dirty="0" smtClean="0"/>
              <a:t>3.2.4 </a:t>
            </a:r>
            <a:r>
              <a:rPr lang="en-US" sz="2400" b="1" dirty="0" smtClean="0"/>
              <a:t>-QUALITATIVE INFLUENCE LINES : PROBLEMS</a:t>
            </a:r>
            <a:endParaRPr lang="en-US" sz="32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0007" y="1462625"/>
            <a:ext cx="81307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3.2.4.1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Influence Line for a Determinate Beam by Muller-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Breslau’s Method (Simply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Supported Beam-Pin Join)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52382" y="2184050"/>
            <a:ext cx="5069502" cy="3876635"/>
            <a:chOff x="1571774" y="2314675"/>
            <a:chExt cx="5069502" cy="3876635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766" t="30701" r="38539" b="36260"/>
            <a:stretch>
              <a:fillRect/>
            </a:stretch>
          </p:blipFill>
          <p:spPr bwMode="auto">
            <a:xfrm>
              <a:off x="2045525" y="3087579"/>
              <a:ext cx="4595751" cy="2517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6"/>
            <p:cNvSpPr txBox="1">
              <a:spLocks noChangeArrowheads="1"/>
            </p:cNvSpPr>
            <p:nvPr/>
          </p:nvSpPr>
          <p:spPr bwMode="auto">
            <a:xfrm>
              <a:off x="2640348" y="5791200"/>
              <a:ext cx="39128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u="sng" dirty="0">
                  <a:solidFill>
                    <a:srgbClr val="FF00FF"/>
                  </a:solidFill>
                </a:rPr>
                <a:t>Influence line for Reaction at A</a:t>
              </a:r>
              <a:endParaRPr lang="en-US" sz="2000" dirty="0"/>
            </a:p>
          </p:txBody>
        </p:sp>
        <p:pic>
          <p:nvPicPr>
            <p:cNvPr id="471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41980" t="40831" r="21981" b="48416"/>
            <a:stretch>
              <a:fillRect/>
            </a:stretch>
          </p:blipFill>
          <p:spPr bwMode="auto">
            <a:xfrm>
              <a:off x="2159330" y="2314675"/>
              <a:ext cx="4393870" cy="819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571774" y="3270570"/>
              <a:ext cx="11224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Deflection, y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H="1" flipV="1">
            <a:off x="3920957" y="3099001"/>
            <a:ext cx="0" cy="43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207699" y="2538484"/>
            <a:ext cx="3531788" cy="2538483"/>
            <a:chOff x="207699" y="2538484"/>
            <a:chExt cx="3531788" cy="2538483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07699" y="2811439"/>
              <a:ext cx="2371727" cy="22655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000" dirty="0" smtClean="0"/>
                <a:t>Remove the ability to resist movement in the vertical direction at A by using a guided roller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2579426" y="2538484"/>
              <a:ext cx="1160061" cy="2729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439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322A4-3A17-41FC-BAE8-6C4C79ADE3A4}" type="slidenum">
              <a:rPr lang="en-US"/>
              <a:pPr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3.2.4</a:t>
            </a:r>
            <a:r>
              <a:rPr lang="en-US" sz="2400" b="1" dirty="0" smtClean="0">
                <a:solidFill>
                  <a:srgbClr val="FF0000"/>
                </a:solidFill>
              </a:rPr>
              <a:t>.2 </a:t>
            </a:r>
            <a:r>
              <a:rPr lang="en-US" sz="2400" b="1" dirty="0" smtClean="0">
                <a:solidFill>
                  <a:srgbClr val="FF0000"/>
                </a:solidFill>
              </a:rPr>
              <a:t>Influence Lines for a Determinate Beam by Muller-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         Breslau’s Method (Cantilever beam-fixed support)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93568" y="1487606"/>
            <a:ext cx="4681185" cy="4371608"/>
            <a:chOff x="3603008" y="1487606"/>
            <a:chExt cx="4681185" cy="437160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101175" y="5459104"/>
              <a:ext cx="40465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u="sng" dirty="0">
                  <a:solidFill>
                    <a:srgbClr val="FF00FF"/>
                  </a:solidFill>
                </a:rPr>
                <a:t>Influence line for Reaction at A</a:t>
              </a:r>
              <a:endParaRPr lang="en-US" sz="2000" dirty="0"/>
            </a:p>
          </p:txBody>
        </p:sp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5336" t="44418" r="17388" b="40000"/>
            <a:stretch>
              <a:fillRect/>
            </a:stretch>
          </p:blipFill>
          <p:spPr bwMode="auto">
            <a:xfrm>
              <a:off x="3603008" y="1487606"/>
              <a:ext cx="4544705" cy="1187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7388" t="44403" r="35560" b="24433"/>
            <a:stretch>
              <a:fillRect/>
            </a:stretch>
          </p:blipFill>
          <p:spPr bwMode="auto">
            <a:xfrm>
              <a:off x="3766784" y="2784153"/>
              <a:ext cx="4517409" cy="237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207699" y="2811439"/>
            <a:ext cx="3484036" cy="2265528"/>
            <a:chOff x="207699" y="2811439"/>
            <a:chExt cx="3484036" cy="226552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07699" y="2811439"/>
              <a:ext cx="2371727" cy="22655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000" dirty="0" smtClean="0"/>
                <a:t>Use a double roller to transmit moments and axial load at the fixed support. Vertical reaction will not transmit horizontal reaction.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579426" y="2811440"/>
              <a:ext cx="1112309" cy="31389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9853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322A4-3A17-41FC-BAE8-6C4C79ADE3A4}" type="slidenum">
              <a:rPr lang="en-US"/>
              <a:pPr/>
              <a:t>19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55506" y="381000"/>
            <a:ext cx="7772400" cy="914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3.2.4.3 </a:t>
            </a:r>
            <a:r>
              <a:rPr lang="en-US" sz="2400" b="1" dirty="0" smtClean="0">
                <a:solidFill>
                  <a:srgbClr val="FF0000"/>
                </a:solidFill>
              </a:rPr>
              <a:t>Influence Lines for a Determinate Beam by Muller-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         Breslau’s Method (Indeterminate Beam-Shear)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83943" y="5546725"/>
            <a:ext cx="3865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rgbClr val="FF00FF"/>
                </a:solidFill>
              </a:rPr>
              <a:t>Influence </a:t>
            </a:r>
            <a:r>
              <a:rPr lang="en-US" sz="2000" u="sng" dirty="0" smtClean="0">
                <a:solidFill>
                  <a:srgbClr val="FF00FF"/>
                </a:solidFill>
              </a:rPr>
              <a:t>Line </a:t>
            </a:r>
            <a:r>
              <a:rPr lang="en-US" sz="2000" u="sng" dirty="0">
                <a:solidFill>
                  <a:srgbClr val="FF00FF"/>
                </a:solidFill>
              </a:rPr>
              <a:t>for </a:t>
            </a:r>
            <a:r>
              <a:rPr lang="en-US" sz="2000" u="sng" dirty="0" smtClean="0">
                <a:solidFill>
                  <a:srgbClr val="FF00FF"/>
                </a:solidFill>
              </a:rPr>
              <a:t> Reaction at indeterminate beam</a:t>
            </a:r>
            <a:endParaRPr lang="en-US" u="sng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38731" t="42243" r="25000" b="45015"/>
          <a:stretch>
            <a:fillRect/>
          </a:stretch>
        </p:blipFill>
        <p:spPr bwMode="auto">
          <a:xfrm>
            <a:off x="627797" y="1542202"/>
            <a:ext cx="4421875" cy="9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 l="18125" t="47243" r="44739" b="22208"/>
          <a:stretch>
            <a:fillRect/>
          </a:stretch>
        </p:blipFill>
        <p:spPr bwMode="auto">
          <a:xfrm>
            <a:off x="627797" y="3078598"/>
            <a:ext cx="4527645" cy="23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3534770" y="2513158"/>
            <a:ext cx="4278997" cy="2265528"/>
            <a:chOff x="-1699571" y="2811439"/>
            <a:chExt cx="4278997" cy="226552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07699" y="2811439"/>
              <a:ext cx="2371727" cy="22655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000" dirty="0" smtClean="0"/>
                <a:t>At roller support, consider the vertical reaction at this point.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-1699571" y="2811439"/>
              <a:ext cx="1907272" cy="39185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2055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Fundamental Concepts</a:t>
            </a:r>
          </a:p>
          <a:p>
            <a:r>
              <a:rPr lang="en-GB" dirty="0" smtClean="0"/>
              <a:t>Influence line Analysis</a:t>
            </a:r>
          </a:p>
          <a:p>
            <a:r>
              <a:rPr lang="en-GB" dirty="0" smtClean="0"/>
              <a:t>Collapse Analysis</a:t>
            </a:r>
          </a:p>
          <a:p>
            <a:r>
              <a:rPr lang="en-GB" dirty="0" smtClean="0"/>
              <a:t>Grillage 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322A4-3A17-41FC-BAE8-6C4C79ADE3A4}" type="slidenum">
              <a:rPr lang="en-US"/>
              <a:pPr/>
              <a:t>20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375"/>
            <a:ext cx="7772400" cy="914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3.2.4.4 </a:t>
            </a:r>
            <a:r>
              <a:rPr lang="en-US" sz="2400" b="1" dirty="0" smtClean="0">
                <a:solidFill>
                  <a:srgbClr val="FF0000"/>
                </a:solidFill>
              </a:rPr>
              <a:t>Influence Lines for a Determinate Beam by Muller-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         Breslau’s Method (Shear at the mid-span)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1269" y="5703888"/>
            <a:ext cx="314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00FF"/>
                </a:solidFill>
              </a:rPr>
              <a:t>Influence Line for Shear at C</a:t>
            </a:r>
            <a:endParaRPr lang="en-US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 l="39851" t="57313" r="22537" b="30354"/>
          <a:stretch>
            <a:fillRect/>
          </a:stretch>
        </p:blipFill>
        <p:spPr bwMode="auto">
          <a:xfrm>
            <a:off x="685800" y="1787857"/>
            <a:ext cx="4585648" cy="93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09" y="2575189"/>
            <a:ext cx="5248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057098" y="2335734"/>
            <a:ext cx="5096301" cy="2541066"/>
            <a:chOff x="-2218186" y="2811439"/>
            <a:chExt cx="4797612" cy="226552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07699" y="2811439"/>
              <a:ext cx="2371727" cy="22655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000" dirty="0" smtClean="0"/>
                <a:t>Remove the ability to resist shear at point C with roller connection. Applying a positive shear force to the beam at C and allows the deflection.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-2218186" y="3203291"/>
              <a:ext cx="2425886" cy="3138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10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322A4-3A17-41FC-BAE8-6C4C79ADE3A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375"/>
            <a:ext cx="7772400" cy="914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3.2.4</a:t>
            </a:r>
            <a:r>
              <a:rPr lang="en-US" sz="2400" b="1" dirty="0" smtClean="0">
                <a:solidFill>
                  <a:srgbClr val="FF0000"/>
                </a:solidFill>
              </a:rPr>
              <a:t>.5 </a:t>
            </a:r>
            <a:r>
              <a:rPr lang="en-US" sz="2400" b="1" dirty="0" smtClean="0">
                <a:solidFill>
                  <a:srgbClr val="FF0000"/>
                </a:solidFill>
              </a:rPr>
              <a:t>Influence Lines for a Determinate Beam by Muller-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         Breslau’s Method (Shear at the cantilever beam)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1269" y="5703888"/>
            <a:ext cx="314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00FF"/>
                </a:solidFill>
              </a:rPr>
              <a:t>Influence Line for Shear at C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45336" t="44418" r="17388" b="40000"/>
          <a:stretch>
            <a:fillRect/>
          </a:stretch>
        </p:blipFill>
        <p:spPr bwMode="auto">
          <a:xfrm>
            <a:off x="1016751" y="1275190"/>
            <a:ext cx="4544705" cy="11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26617" t="44403" r="56664" b="47078"/>
          <a:stretch>
            <a:fillRect/>
          </a:stretch>
        </p:blipFill>
        <p:spPr bwMode="auto">
          <a:xfrm>
            <a:off x="2902422" y="2585398"/>
            <a:ext cx="2038447" cy="64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45336" t="44418" r="35149" b="40000"/>
          <a:stretch>
            <a:fillRect/>
          </a:stretch>
        </p:blipFill>
        <p:spPr bwMode="auto">
          <a:xfrm>
            <a:off x="991727" y="2435249"/>
            <a:ext cx="2379270" cy="11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8231" y="2224420"/>
            <a:ext cx="36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6083" y="3216176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l="66684" t="44418" r="21050" b="46250"/>
          <a:stretch>
            <a:fillRect/>
          </a:stretch>
        </p:blipFill>
        <p:spPr bwMode="auto">
          <a:xfrm>
            <a:off x="3619500" y="2427715"/>
            <a:ext cx="1495425" cy="71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 bwMode="auto">
          <a:xfrm>
            <a:off x="1026276" y="3138820"/>
            <a:ext cx="364374" cy="28065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580" y="3415294"/>
            <a:ext cx="46101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 bwMode="auto">
          <a:xfrm>
            <a:off x="3380523" y="4324350"/>
            <a:ext cx="1645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033963" y="4310061"/>
            <a:ext cx="0" cy="30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394812" y="4309461"/>
            <a:ext cx="0" cy="30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2704" y="1901563"/>
            <a:ext cx="257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3496082" y="2006055"/>
            <a:ext cx="5038317" cy="2456405"/>
            <a:chOff x="-2218186" y="2811439"/>
            <a:chExt cx="4797612" cy="2265528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07699" y="2811439"/>
              <a:ext cx="2371727" cy="22655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000" dirty="0" smtClean="0"/>
                <a:t>A roller guide must be placed at C, the positive shear is applied. The left segment of the beam does not deflect due to fixed support. 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H="1">
              <a:off x="-2218186" y="3203291"/>
              <a:ext cx="2425886" cy="3138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334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322A4-3A17-41FC-BAE8-6C4C79ADE3A4}" type="slidenum">
              <a:rPr lang="en-US"/>
              <a:pPr/>
              <a:t>22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375"/>
            <a:ext cx="7772400" cy="914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3.2.4</a:t>
            </a:r>
            <a:r>
              <a:rPr lang="en-US" sz="2400" b="1" dirty="0" smtClean="0">
                <a:solidFill>
                  <a:srgbClr val="FF0000"/>
                </a:solidFill>
              </a:rPr>
              <a:t>.6 </a:t>
            </a:r>
            <a:r>
              <a:rPr lang="en-US" sz="2400" b="1" dirty="0" smtClean="0">
                <a:solidFill>
                  <a:srgbClr val="FF0000"/>
                </a:solidFill>
              </a:rPr>
              <a:t>Influence Lines for a Determinate Beam by Muller-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         Breslau’s Method (Moment at the mid-span)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83943" y="5546725"/>
            <a:ext cx="386572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rgbClr val="FF00FF"/>
                </a:solidFill>
              </a:rPr>
              <a:t>Influence Line for </a:t>
            </a:r>
            <a:r>
              <a:rPr lang="en-US" sz="2000" u="sng" dirty="0" smtClean="0">
                <a:solidFill>
                  <a:srgbClr val="FF00FF"/>
                </a:solidFill>
              </a:rPr>
              <a:t> Bending </a:t>
            </a:r>
            <a:r>
              <a:rPr lang="en-US" sz="2000" u="sng" dirty="0">
                <a:solidFill>
                  <a:srgbClr val="FF00FF"/>
                </a:solidFill>
              </a:rPr>
              <a:t>Moment at C</a:t>
            </a:r>
            <a:endParaRPr lang="en-US" u="sng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 l="39851" t="57313" r="22537" b="30354"/>
          <a:stretch>
            <a:fillRect/>
          </a:stretch>
        </p:blipFill>
        <p:spPr bwMode="auto">
          <a:xfrm>
            <a:off x="685800" y="1787857"/>
            <a:ext cx="4585648" cy="93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99" y="2606737"/>
            <a:ext cx="4772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016155" y="2513158"/>
            <a:ext cx="4797612" cy="2265528"/>
            <a:chOff x="-2218186" y="2811439"/>
            <a:chExt cx="4797612" cy="226552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07699" y="2811439"/>
              <a:ext cx="2371727" cy="22655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000" dirty="0" smtClean="0"/>
                <a:t>Remove the ability to resist moment at C by using hinge. Moments will occur at both segments.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-2218186" y="3203291"/>
              <a:ext cx="2425886" cy="3138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09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322A4-3A17-41FC-BAE8-6C4C79ADE3A4}" type="slidenum">
              <a:rPr lang="en-US"/>
              <a:pPr/>
              <a:t>23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625"/>
            <a:ext cx="7772400" cy="914400"/>
          </a:xfrm>
        </p:spPr>
        <p:txBody>
          <a:bodyPr/>
          <a:lstStyle/>
          <a:p>
            <a:pPr algn="l"/>
            <a:r>
              <a:rPr lang="en-US" sz="2400" b="1" i="1" dirty="0" smtClean="0">
                <a:solidFill>
                  <a:srgbClr val="FF0000"/>
                </a:solidFill>
              </a:rPr>
              <a:t>Ex :Draw the influence lines for the vertical reaction at D and the shear at E. </a:t>
            </a:r>
            <a:endParaRPr lang="en-US" sz="3200" i="1" dirty="0" smtClean="0">
              <a:solidFill>
                <a:srgbClr val="FF00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45672" t="54627" r="18283" b="30328"/>
          <a:stretch>
            <a:fillRect/>
          </a:stretch>
        </p:blipFill>
        <p:spPr bwMode="auto">
          <a:xfrm>
            <a:off x="2402007" y="1543775"/>
            <a:ext cx="4394579" cy="11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028493" y="2435571"/>
            <a:ext cx="396000" cy="1536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9053" y="2434356"/>
            <a:ext cx="396000" cy="1536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61018" y="2434356"/>
            <a:ext cx="396000" cy="1536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15m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477803" y="2434356"/>
            <a:ext cx="396000" cy="1536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15m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76275" y="3093625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 the change in shear at point E is equal to 1, find the shear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value at points E and C. 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620BFA-7B3B-484B-A4B5-2B53B0B97CC9}" type="slidenum">
              <a:rPr lang="en-US"/>
              <a:pPr/>
              <a:t>24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7772400" cy="1143000"/>
          </a:xfrm>
        </p:spPr>
        <p:txBody>
          <a:bodyPr/>
          <a:lstStyle/>
          <a:p>
            <a:r>
              <a:rPr lang="en-US" sz="2400" b="1" dirty="0" smtClean="0"/>
              <a:t>3.5 </a:t>
            </a:r>
            <a:r>
              <a:rPr lang="en-US" sz="2400" b="1" dirty="0" smtClean="0"/>
              <a:t>INFLUENCE LINE FOR FLOOR GIRDERS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b="1" dirty="0" smtClean="0">
                <a:solidFill>
                  <a:srgbClr val="FF00FF"/>
                </a:solidFill>
              </a:rPr>
              <a:t>Floor systems are constructed as shown in figure below,</a:t>
            </a:r>
            <a:endParaRPr lang="en-US" sz="3600" dirty="0" smtClean="0"/>
          </a:p>
        </p:txBody>
      </p:sp>
      <p:pic>
        <p:nvPicPr>
          <p:cNvPr id="22532" name="Picture 4" descr="M:\handout3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A44BDF-0D14-48AA-B2E7-4D062EED91C6}" type="slidenum">
              <a:rPr lang="en-US"/>
              <a:pPr/>
              <a:t>25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62345"/>
            <a:ext cx="8839200" cy="685800"/>
          </a:xfrm>
        </p:spPr>
        <p:txBody>
          <a:bodyPr/>
          <a:lstStyle/>
          <a:p>
            <a:r>
              <a:rPr lang="en-US" sz="2400" b="1" dirty="0" smtClean="0"/>
              <a:t>3.5 </a:t>
            </a:r>
            <a:r>
              <a:rPr lang="en-US" sz="2400" b="1" dirty="0" smtClean="0"/>
              <a:t>INFLUENCE LINES FOR FLOOR GIRDERS</a:t>
            </a:r>
            <a:r>
              <a:rPr lang="en-US" sz="2800" b="1" dirty="0" smtClean="0"/>
              <a:t> </a:t>
            </a:r>
            <a:r>
              <a:rPr lang="en-US" sz="1800" b="1" dirty="0" smtClean="0"/>
              <a:t>(Cont’d)</a:t>
            </a:r>
            <a:endParaRPr lang="en-US" sz="3600" dirty="0" smtClean="0"/>
          </a:p>
        </p:txBody>
      </p:sp>
      <p:pic>
        <p:nvPicPr>
          <p:cNvPr id="23556" name="Picture 4" descr="M:\handout3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57912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1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2FFC98-81DA-4267-868A-198FFD97E607}" type="slidenum">
              <a:rPr lang="en-US"/>
              <a:pPr/>
              <a:t>26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.5 </a:t>
            </a:r>
            <a:r>
              <a:rPr lang="en-US" sz="2400" b="1" dirty="0" smtClean="0"/>
              <a:t>INFLUENCE LINES FOR FLOOR GIRDERS</a:t>
            </a:r>
            <a:r>
              <a:rPr lang="en-US" sz="2800" b="1" dirty="0" smtClean="0"/>
              <a:t> </a:t>
            </a:r>
            <a:r>
              <a:rPr lang="en-US" sz="1800" b="1" dirty="0" smtClean="0"/>
              <a:t>(Cont’d)</a:t>
            </a:r>
            <a:endParaRPr lang="en-US" sz="3600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b="1" u="sng" dirty="0" smtClean="0">
                <a:solidFill>
                  <a:srgbClr val="0000FF"/>
                </a:solidFill>
              </a:rPr>
              <a:t>3.5.1 </a:t>
            </a:r>
            <a:r>
              <a:rPr lang="en-US" sz="2200" b="1" u="sng" dirty="0" smtClean="0">
                <a:solidFill>
                  <a:srgbClr val="0000FF"/>
                </a:solidFill>
              </a:rPr>
              <a:t>Force Equilibrium Method:</a:t>
            </a: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FF"/>
                </a:solidFill>
              </a:rPr>
              <a:t>Draw the Influence Lines for: (a) Shear in panel CD of the girder; and (b) the moment at E.</a:t>
            </a:r>
            <a:endParaRPr lang="en-US" dirty="0" smtClean="0"/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2209800" y="4267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2209800" y="44196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2209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66294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22860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2133600" y="4038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57912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Line 11"/>
          <p:cNvSpPr>
            <a:spLocks noChangeShapeType="1"/>
          </p:cNvSpPr>
          <p:nvPr/>
        </p:nvSpPr>
        <p:spPr bwMode="auto">
          <a:xfrm>
            <a:off x="41148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2004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49530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65532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6400800" y="4038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>
            <a:off x="5638800" y="4038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4800600" y="4038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3962400" y="4038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6" name="Line 21"/>
          <p:cNvSpPr>
            <a:spLocks noChangeShapeType="1"/>
          </p:cNvSpPr>
          <p:nvPr/>
        </p:nvSpPr>
        <p:spPr bwMode="auto">
          <a:xfrm>
            <a:off x="3048000" y="4038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>
            <a:off x="2209800" y="3962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8" name="Line 23"/>
          <p:cNvSpPr>
            <a:spLocks noChangeShapeType="1"/>
          </p:cNvSpPr>
          <p:nvPr/>
        </p:nvSpPr>
        <p:spPr bwMode="auto">
          <a:xfrm>
            <a:off x="3200400" y="3962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>
            <a:off x="5791200" y="3962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0" name="Line 29"/>
          <p:cNvSpPr>
            <a:spLocks noChangeShapeType="1"/>
          </p:cNvSpPr>
          <p:nvPr/>
        </p:nvSpPr>
        <p:spPr bwMode="auto">
          <a:xfrm>
            <a:off x="2438400" y="4267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1" name="Line 36"/>
          <p:cNvSpPr>
            <a:spLocks noChangeShapeType="1"/>
          </p:cNvSpPr>
          <p:nvPr/>
        </p:nvSpPr>
        <p:spPr bwMode="auto">
          <a:xfrm>
            <a:off x="4267200" y="3962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2" name="Line 38"/>
          <p:cNvSpPr>
            <a:spLocks noChangeShapeType="1"/>
          </p:cNvSpPr>
          <p:nvPr/>
        </p:nvSpPr>
        <p:spPr bwMode="auto">
          <a:xfrm>
            <a:off x="5105400" y="3962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3" name="Line 39"/>
          <p:cNvSpPr>
            <a:spLocks noChangeShapeType="1"/>
          </p:cNvSpPr>
          <p:nvPr/>
        </p:nvSpPr>
        <p:spPr bwMode="auto">
          <a:xfrm flipH="1">
            <a:off x="1905000" y="4419600"/>
            <a:ext cx="304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4" name="Line 40"/>
          <p:cNvSpPr>
            <a:spLocks noChangeShapeType="1"/>
          </p:cNvSpPr>
          <p:nvPr/>
        </p:nvSpPr>
        <p:spPr bwMode="auto">
          <a:xfrm>
            <a:off x="2209800" y="4419600"/>
            <a:ext cx="454025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5" name="Line 41"/>
          <p:cNvSpPr>
            <a:spLocks noChangeShapeType="1"/>
          </p:cNvSpPr>
          <p:nvPr/>
        </p:nvSpPr>
        <p:spPr bwMode="auto">
          <a:xfrm>
            <a:off x="1587500" y="4762500"/>
            <a:ext cx="146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6" name="Line 42"/>
          <p:cNvSpPr>
            <a:spLocks noChangeShapeType="1"/>
          </p:cNvSpPr>
          <p:nvPr/>
        </p:nvSpPr>
        <p:spPr bwMode="auto">
          <a:xfrm flipH="1">
            <a:off x="1341438" y="4762500"/>
            <a:ext cx="246062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7" name="Line 43"/>
          <p:cNvSpPr>
            <a:spLocks noChangeShapeType="1"/>
          </p:cNvSpPr>
          <p:nvPr/>
        </p:nvSpPr>
        <p:spPr bwMode="auto">
          <a:xfrm flipH="1">
            <a:off x="1587500" y="4762500"/>
            <a:ext cx="246063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8" name="Line 44"/>
          <p:cNvSpPr>
            <a:spLocks noChangeShapeType="1"/>
          </p:cNvSpPr>
          <p:nvPr/>
        </p:nvSpPr>
        <p:spPr bwMode="auto">
          <a:xfrm flipH="1">
            <a:off x="1833563" y="4762500"/>
            <a:ext cx="246062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9" name="Line 45"/>
          <p:cNvSpPr>
            <a:spLocks noChangeShapeType="1"/>
          </p:cNvSpPr>
          <p:nvPr/>
        </p:nvSpPr>
        <p:spPr bwMode="auto">
          <a:xfrm flipH="1">
            <a:off x="2133600" y="4762500"/>
            <a:ext cx="246063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0" name="Line 46"/>
          <p:cNvSpPr>
            <a:spLocks noChangeShapeType="1"/>
          </p:cNvSpPr>
          <p:nvPr/>
        </p:nvSpPr>
        <p:spPr bwMode="auto">
          <a:xfrm flipH="1">
            <a:off x="2438400" y="4762500"/>
            <a:ext cx="246063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1" name="Line 47"/>
          <p:cNvSpPr>
            <a:spLocks noChangeShapeType="1"/>
          </p:cNvSpPr>
          <p:nvPr/>
        </p:nvSpPr>
        <p:spPr bwMode="auto">
          <a:xfrm flipH="1">
            <a:off x="2684463" y="4762500"/>
            <a:ext cx="246062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2" name="Oval 49"/>
          <p:cNvSpPr>
            <a:spLocks noChangeArrowheads="1"/>
          </p:cNvSpPr>
          <p:nvPr/>
        </p:nvSpPr>
        <p:spPr bwMode="auto">
          <a:xfrm>
            <a:off x="65532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3" name="Line 50"/>
          <p:cNvSpPr>
            <a:spLocks noChangeShapeType="1"/>
          </p:cNvSpPr>
          <p:nvPr/>
        </p:nvSpPr>
        <p:spPr bwMode="auto">
          <a:xfrm>
            <a:off x="6400800" y="4648200"/>
            <a:ext cx="655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4" name="Line 51"/>
          <p:cNvSpPr>
            <a:spLocks noChangeShapeType="1"/>
          </p:cNvSpPr>
          <p:nvPr/>
        </p:nvSpPr>
        <p:spPr bwMode="auto">
          <a:xfrm flipH="1">
            <a:off x="6154738" y="4648200"/>
            <a:ext cx="246062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5" name="Line 52"/>
          <p:cNvSpPr>
            <a:spLocks noChangeShapeType="1"/>
          </p:cNvSpPr>
          <p:nvPr/>
        </p:nvSpPr>
        <p:spPr bwMode="auto">
          <a:xfrm flipH="1">
            <a:off x="6459538" y="4668838"/>
            <a:ext cx="246062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6" name="Line 53"/>
          <p:cNvSpPr>
            <a:spLocks noChangeShapeType="1"/>
          </p:cNvSpPr>
          <p:nvPr/>
        </p:nvSpPr>
        <p:spPr bwMode="auto">
          <a:xfrm flipH="1">
            <a:off x="6810375" y="4648200"/>
            <a:ext cx="246063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7" name="Text Box 54"/>
          <p:cNvSpPr txBox="1">
            <a:spLocks noChangeArrowheads="1"/>
          </p:cNvSpPr>
          <p:nvPr/>
        </p:nvSpPr>
        <p:spPr bwMode="auto">
          <a:xfrm>
            <a:off x="1804988" y="4267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4618" name="Text Box 55"/>
          <p:cNvSpPr txBox="1">
            <a:spLocks noChangeArrowheads="1"/>
          </p:cNvSpPr>
          <p:nvPr/>
        </p:nvSpPr>
        <p:spPr bwMode="auto">
          <a:xfrm>
            <a:off x="3962400" y="43053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4619" name="Text Box 56"/>
          <p:cNvSpPr txBox="1">
            <a:spLocks noChangeArrowheads="1"/>
          </p:cNvSpPr>
          <p:nvPr/>
        </p:nvSpPr>
        <p:spPr bwMode="auto">
          <a:xfrm>
            <a:off x="4800600" y="43053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4620" name="Text Box 57"/>
          <p:cNvSpPr txBox="1">
            <a:spLocks noChangeArrowheads="1"/>
          </p:cNvSpPr>
          <p:nvPr/>
        </p:nvSpPr>
        <p:spPr bwMode="auto">
          <a:xfrm>
            <a:off x="5638800" y="43053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4621" name="Text Box 58"/>
          <p:cNvSpPr txBox="1">
            <a:spLocks noChangeArrowheads="1"/>
          </p:cNvSpPr>
          <p:nvPr/>
        </p:nvSpPr>
        <p:spPr bwMode="auto">
          <a:xfrm>
            <a:off x="6705600" y="4191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4622" name="Text Box 59"/>
          <p:cNvSpPr txBox="1">
            <a:spLocks noChangeArrowheads="1"/>
          </p:cNvSpPr>
          <p:nvPr/>
        </p:nvSpPr>
        <p:spPr bwMode="auto">
          <a:xfrm>
            <a:off x="3024188" y="43053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4623" name="Text Box 60"/>
          <p:cNvSpPr txBox="1">
            <a:spLocks noChangeArrowheads="1"/>
          </p:cNvSpPr>
          <p:nvPr/>
        </p:nvSpPr>
        <p:spPr bwMode="auto">
          <a:xfrm>
            <a:off x="2947988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B´</a:t>
            </a:r>
          </a:p>
        </p:txBody>
      </p:sp>
      <p:sp>
        <p:nvSpPr>
          <p:cNvPr id="24624" name="Text Box 61"/>
          <p:cNvSpPr txBox="1">
            <a:spLocks noChangeArrowheads="1"/>
          </p:cNvSpPr>
          <p:nvPr/>
        </p:nvSpPr>
        <p:spPr bwMode="auto">
          <a:xfrm>
            <a:off x="1804988" y="358140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A´</a:t>
            </a:r>
          </a:p>
        </p:txBody>
      </p:sp>
      <p:sp>
        <p:nvSpPr>
          <p:cNvPr id="24625" name="Text Box 62"/>
          <p:cNvSpPr txBox="1">
            <a:spLocks noChangeArrowheads="1"/>
          </p:cNvSpPr>
          <p:nvPr/>
        </p:nvSpPr>
        <p:spPr bwMode="auto">
          <a:xfrm>
            <a:off x="4700588" y="358140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D´</a:t>
            </a:r>
          </a:p>
        </p:txBody>
      </p:sp>
      <p:sp>
        <p:nvSpPr>
          <p:cNvPr id="24626" name="Text Box 63"/>
          <p:cNvSpPr txBox="1">
            <a:spLocks noChangeArrowheads="1"/>
          </p:cNvSpPr>
          <p:nvPr/>
        </p:nvSpPr>
        <p:spPr bwMode="auto">
          <a:xfrm>
            <a:off x="3862388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C´</a:t>
            </a:r>
          </a:p>
        </p:txBody>
      </p:sp>
      <p:sp>
        <p:nvSpPr>
          <p:cNvPr id="24627" name="Text Box 64"/>
          <p:cNvSpPr txBox="1">
            <a:spLocks noChangeArrowheads="1"/>
          </p:cNvSpPr>
          <p:nvPr/>
        </p:nvSpPr>
        <p:spPr bwMode="auto">
          <a:xfrm>
            <a:off x="5538788" y="358140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E´</a:t>
            </a:r>
          </a:p>
        </p:txBody>
      </p:sp>
      <p:sp>
        <p:nvSpPr>
          <p:cNvPr id="24628" name="Text Box 65"/>
          <p:cNvSpPr txBox="1">
            <a:spLocks noChangeArrowheads="1"/>
          </p:cNvSpPr>
          <p:nvPr/>
        </p:nvSpPr>
        <p:spPr bwMode="auto">
          <a:xfrm>
            <a:off x="6300788" y="35814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F´</a:t>
            </a:r>
          </a:p>
        </p:txBody>
      </p:sp>
      <p:sp>
        <p:nvSpPr>
          <p:cNvPr id="24629" name="Line 66"/>
          <p:cNvSpPr>
            <a:spLocks noChangeShapeType="1"/>
          </p:cNvSpPr>
          <p:nvPr/>
        </p:nvSpPr>
        <p:spPr bwMode="auto">
          <a:xfrm>
            <a:off x="2209800" y="3581400"/>
            <a:ext cx="53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30" name="Text Box 69"/>
          <p:cNvSpPr txBox="1">
            <a:spLocks noChangeArrowheads="1"/>
          </p:cNvSpPr>
          <p:nvPr/>
        </p:nvSpPr>
        <p:spPr bwMode="auto">
          <a:xfrm>
            <a:off x="2209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4631" name="Text Box 76"/>
          <p:cNvSpPr txBox="1">
            <a:spLocks noChangeArrowheads="1"/>
          </p:cNvSpPr>
          <p:nvPr/>
        </p:nvSpPr>
        <p:spPr bwMode="auto">
          <a:xfrm>
            <a:off x="2947988" y="4762500"/>
            <a:ext cx="357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 spaces @ 10´ each = 50 ft</a:t>
            </a:r>
          </a:p>
        </p:txBody>
      </p:sp>
    </p:spTree>
    <p:extLst>
      <p:ext uri="{BB962C8B-B14F-4D97-AF65-F5344CB8AC3E}">
        <p14:creationId xmlns:p14="http://schemas.microsoft.com/office/powerpoint/2010/main" val="42690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DE37A8-7CD8-4B17-B417-3CCCFAC08821}" type="slidenum">
              <a:rPr lang="en-US"/>
              <a:pPr/>
              <a:t>27</a:t>
            </a:fld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7575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b="1" u="sng" dirty="0" smtClean="0">
                <a:solidFill>
                  <a:srgbClr val="FF00FF"/>
                </a:solidFill>
              </a:rPr>
              <a:t>5.5.2 Place load over region A´B´ (0 &lt; x &lt; 10 </a:t>
            </a:r>
            <a:r>
              <a:rPr lang="en-US" sz="2200" b="1" u="sng" dirty="0" err="1" smtClean="0">
                <a:solidFill>
                  <a:srgbClr val="FF00FF"/>
                </a:solidFill>
              </a:rPr>
              <a:t>ft</a:t>
            </a:r>
            <a:r>
              <a:rPr lang="en-US" sz="2200" b="1" u="sng" dirty="0" smtClean="0">
                <a:solidFill>
                  <a:srgbClr val="FF00FF"/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sz="2200" b="1" u="sng" dirty="0" smtClean="0">
                <a:solidFill>
                  <a:srgbClr val="FF00FF"/>
                </a:solidFill>
              </a:rPr>
              <a:t>Find the shear over panel CD</a:t>
            </a:r>
            <a:r>
              <a:rPr lang="en-US" sz="2800" dirty="0" smtClean="0"/>
              <a:t> </a:t>
            </a:r>
          </a:p>
          <a:p>
            <a:pPr>
              <a:buFontTx/>
              <a:buNone/>
            </a:pPr>
            <a:r>
              <a:rPr lang="en-US" sz="2000" dirty="0" smtClean="0"/>
              <a:t>V</a:t>
            </a:r>
            <a:r>
              <a:rPr lang="en-US" sz="2000" baseline="-25000" dirty="0" smtClean="0"/>
              <a:t>CD</a:t>
            </a:r>
            <a:r>
              <a:rPr lang="en-US" sz="2000" dirty="0" smtClean="0"/>
              <a:t>= - x/50</a:t>
            </a:r>
          </a:p>
          <a:p>
            <a:pPr>
              <a:buFontTx/>
              <a:buNone/>
            </a:pPr>
            <a:r>
              <a:rPr lang="en-US" sz="2000" dirty="0" smtClean="0"/>
              <a:t>At x=0, V</a:t>
            </a:r>
            <a:r>
              <a:rPr lang="en-US" sz="2000" baseline="-25000" dirty="0" smtClean="0"/>
              <a:t>CD</a:t>
            </a:r>
            <a:r>
              <a:rPr lang="en-US" sz="2000" dirty="0" smtClean="0"/>
              <a:t> = 0</a:t>
            </a:r>
          </a:p>
          <a:p>
            <a:pPr>
              <a:buFontTx/>
              <a:buNone/>
            </a:pPr>
            <a:r>
              <a:rPr lang="en-US" sz="2000" dirty="0" smtClean="0"/>
              <a:t>At x=10, V</a:t>
            </a:r>
            <a:r>
              <a:rPr lang="en-US" sz="2000" baseline="-25000" dirty="0" smtClean="0"/>
              <a:t>CD</a:t>
            </a:r>
            <a:r>
              <a:rPr lang="en-US" sz="2000" dirty="0" smtClean="0"/>
              <a:t> = -0.2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Find moment at E = +(x/50)(10)=+x/5</a:t>
            </a:r>
          </a:p>
          <a:p>
            <a:pPr>
              <a:buFontTx/>
              <a:buNone/>
            </a:pPr>
            <a:r>
              <a:rPr lang="en-US" sz="2000" dirty="0" smtClean="0"/>
              <a:t>At x=0, M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=0</a:t>
            </a:r>
          </a:p>
          <a:p>
            <a:pPr>
              <a:buFontTx/>
              <a:buNone/>
            </a:pPr>
            <a:r>
              <a:rPr lang="en-US" sz="2000" dirty="0" smtClean="0"/>
              <a:t>At x=10, M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=+2.0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718175" y="2239963"/>
            <a:ext cx="1504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718175" y="2335213"/>
            <a:ext cx="1504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7223125" y="2239963"/>
            <a:ext cx="0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718175" y="2239963"/>
            <a:ext cx="0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7223125" y="2344738"/>
            <a:ext cx="0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718175" y="2144713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289550" y="2239963"/>
            <a:ext cx="136525" cy="136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5461000" y="2154238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260975" y="2125663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603875" y="2392363"/>
            <a:ext cx="447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D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184775" y="2373313"/>
            <a:ext cx="447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C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4840288" y="2582863"/>
            <a:ext cx="143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FF"/>
                </a:solidFill>
              </a:rPr>
              <a:t>Shear is -ve</a:t>
            </a:r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6770688" y="2616200"/>
            <a:ext cx="1065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</a:t>
            </a:r>
            <a:r>
              <a:rPr lang="en-US" sz="2000" b="1" baseline="-25000"/>
              <a:t>F</a:t>
            </a:r>
            <a:r>
              <a:rPr lang="en-US" sz="2000" b="1"/>
              <a:t>=x/50</a:t>
            </a:r>
            <a:endParaRPr lang="en-US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5718175" y="5045075"/>
            <a:ext cx="179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5718175" y="4826000"/>
            <a:ext cx="179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7515225" y="482600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5718175" y="482600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5718175" y="5045075"/>
            <a:ext cx="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2" name="Line 23"/>
          <p:cNvSpPr>
            <a:spLocks noChangeShapeType="1"/>
          </p:cNvSpPr>
          <p:nvPr/>
        </p:nvSpPr>
        <p:spPr bwMode="auto">
          <a:xfrm>
            <a:off x="7515225" y="5045075"/>
            <a:ext cx="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3" name="Freeform 24"/>
          <p:cNvSpPr>
            <a:spLocks/>
          </p:cNvSpPr>
          <p:nvPr/>
        </p:nvSpPr>
        <p:spPr bwMode="auto">
          <a:xfrm>
            <a:off x="5351463" y="4673600"/>
            <a:ext cx="311150" cy="582613"/>
          </a:xfrm>
          <a:custGeom>
            <a:avLst/>
            <a:gdLst>
              <a:gd name="T0" fmla="*/ 152 w 196"/>
              <a:gd name="T1" fmla="*/ 367 h 367"/>
              <a:gd name="T2" fmla="*/ 7 w 196"/>
              <a:gd name="T3" fmla="*/ 211 h 367"/>
              <a:gd name="T4" fmla="*/ 196 w 196"/>
              <a:gd name="T5" fmla="*/ 0 h 367"/>
              <a:gd name="T6" fmla="*/ 0 60000 65536"/>
              <a:gd name="T7" fmla="*/ 0 60000 65536"/>
              <a:gd name="T8" fmla="*/ 0 60000 65536"/>
              <a:gd name="T9" fmla="*/ 0 w 196"/>
              <a:gd name="T10" fmla="*/ 0 h 367"/>
              <a:gd name="T11" fmla="*/ 196 w 196"/>
              <a:gd name="T12" fmla="*/ 367 h 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367">
                <a:moveTo>
                  <a:pt x="152" y="367"/>
                </a:moveTo>
                <a:cubicBezTo>
                  <a:pt x="76" y="319"/>
                  <a:pt x="0" y="272"/>
                  <a:pt x="7" y="211"/>
                </a:cubicBezTo>
                <a:cubicBezTo>
                  <a:pt x="14" y="150"/>
                  <a:pt x="165" y="35"/>
                  <a:pt x="1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7299325" y="22717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5625" name="Text Box 26"/>
          <p:cNvSpPr txBox="1">
            <a:spLocks noChangeArrowheads="1"/>
          </p:cNvSpPr>
          <p:nvPr/>
        </p:nvSpPr>
        <p:spPr bwMode="auto">
          <a:xfrm>
            <a:off x="7581900" y="4738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7159625" y="5407025"/>
            <a:ext cx="1065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</a:t>
            </a:r>
            <a:r>
              <a:rPr lang="en-US" sz="2000" b="1" baseline="-25000"/>
              <a:t>F</a:t>
            </a:r>
            <a:r>
              <a:rPr lang="en-US" sz="2000" b="1"/>
              <a:t>=x/50</a:t>
            </a:r>
            <a:endParaRPr lang="en-US"/>
          </a:p>
        </p:txBody>
      </p:sp>
      <p:sp>
        <p:nvSpPr>
          <p:cNvPr id="25627" name="Text Box 28"/>
          <p:cNvSpPr txBox="1">
            <a:spLocks noChangeArrowheads="1"/>
          </p:cNvSpPr>
          <p:nvPr/>
        </p:nvSpPr>
        <p:spPr bwMode="auto">
          <a:xfrm>
            <a:off x="5745163" y="49863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5628" name="Text Box 29"/>
          <p:cNvSpPr txBox="1">
            <a:spLocks noChangeArrowheads="1"/>
          </p:cNvSpPr>
          <p:nvPr/>
        </p:nvSpPr>
        <p:spPr bwMode="auto">
          <a:xfrm>
            <a:off x="4813300" y="5407025"/>
            <a:ext cx="1519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FF"/>
                </a:solidFill>
              </a:rPr>
              <a:t>+ve moment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EF21A9-D6EF-47EE-8A13-3EC63B497435}" type="slidenum">
              <a:rPr lang="en-US"/>
              <a:pPr/>
              <a:t>28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0000FF"/>
                </a:solidFill>
              </a:rPr>
              <a:t>Continuation of the Problem</a:t>
            </a:r>
            <a:endParaRPr lang="en-US" sz="3200" smtClean="0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2438400" y="3352800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3114675" y="3352800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2438400" y="3362325"/>
            <a:ext cx="676275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3686175" y="3295650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4352925" y="3286125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5010150" y="3305175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5419725" y="3286125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2409825" y="3086100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133725" y="3076575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2409825" y="3190875"/>
            <a:ext cx="723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2390775" y="2924175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2390775" y="2838450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2733675" y="3371850"/>
            <a:ext cx="495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/>
              <a:t>-ve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3048000" y="3505200"/>
            <a:ext cx="476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/>
              <a:t>0.2</a:t>
            </a:r>
          </a:p>
        </p:txBody>
      </p:sp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2476500" y="5029200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3" name="Line 18"/>
          <p:cNvSpPr>
            <a:spLocks noChangeShapeType="1"/>
          </p:cNvSpPr>
          <p:nvPr/>
        </p:nvSpPr>
        <p:spPr bwMode="auto">
          <a:xfrm>
            <a:off x="4924425" y="4991100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4352925" y="4962525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5" name="Line 20"/>
          <p:cNvSpPr>
            <a:spLocks noChangeShapeType="1"/>
          </p:cNvSpPr>
          <p:nvPr/>
        </p:nvSpPr>
        <p:spPr bwMode="auto">
          <a:xfrm>
            <a:off x="3752850" y="4981575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6" name="Line 21"/>
          <p:cNvSpPr>
            <a:spLocks noChangeShapeType="1"/>
          </p:cNvSpPr>
          <p:nvPr/>
        </p:nvSpPr>
        <p:spPr bwMode="auto">
          <a:xfrm>
            <a:off x="3114675" y="4981575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7" name="Line 22"/>
          <p:cNvSpPr>
            <a:spLocks noChangeShapeType="1"/>
          </p:cNvSpPr>
          <p:nvPr/>
        </p:nvSpPr>
        <p:spPr bwMode="auto">
          <a:xfrm>
            <a:off x="2486025" y="4972050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8" name="Line 23"/>
          <p:cNvSpPr>
            <a:spLocks noChangeShapeType="1"/>
          </p:cNvSpPr>
          <p:nvPr/>
        </p:nvSpPr>
        <p:spPr bwMode="auto">
          <a:xfrm>
            <a:off x="5438775" y="4991100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9" name="Line 24"/>
          <p:cNvSpPr>
            <a:spLocks noChangeShapeType="1"/>
          </p:cNvSpPr>
          <p:nvPr/>
        </p:nvSpPr>
        <p:spPr bwMode="auto">
          <a:xfrm flipV="1">
            <a:off x="3114675" y="467677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0" name="Line 25"/>
          <p:cNvSpPr>
            <a:spLocks noChangeShapeType="1"/>
          </p:cNvSpPr>
          <p:nvPr/>
        </p:nvSpPr>
        <p:spPr bwMode="auto">
          <a:xfrm flipH="1">
            <a:off x="2457450" y="4695825"/>
            <a:ext cx="657225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3086100" y="4695825"/>
            <a:ext cx="476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/>
              <a:t>2.0</a:t>
            </a: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2733675" y="4779963"/>
            <a:ext cx="733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/>
              <a:t>+ve</a:t>
            </a:r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2362200" y="25908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x</a:t>
            </a:r>
          </a:p>
        </p:txBody>
      </p:sp>
      <p:sp>
        <p:nvSpPr>
          <p:cNvPr id="26654" name="Text Box 29"/>
          <p:cNvSpPr txBox="1">
            <a:spLocks noChangeArrowheads="1"/>
          </p:cNvSpPr>
          <p:nvPr/>
        </p:nvSpPr>
        <p:spPr bwMode="auto">
          <a:xfrm>
            <a:off x="3962400" y="4011613"/>
            <a:ext cx="151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accent2"/>
                </a:solidFill>
              </a:rPr>
              <a:t>I. L. for V</a:t>
            </a:r>
            <a:r>
              <a:rPr lang="en-US" sz="2000" b="1" u="sng" baseline="-25000">
                <a:solidFill>
                  <a:schemeClr val="accent2"/>
                </a:solidFill>
              </a:rPr>
              <a:t>CD</a:t>
            </a:r>
            <a:endParaRPr lang="en-US"/>
          </a:p>
        </p:txBody>
      </p:sp>
      <p:sp>
        <p:nvSpPr>
          <p:cNvPr id="26655" name="Text Box 30"/>
          <p:cNvSpPr txBox="1">
            <a:spLocks noChangeArrowheads="1"/>
          </p:cNvSpPr>
          <p:nvPr/>
        </p:nvSpPr>
        <p:spPr bwMode="auto">
          <a:xfrm>
            <a:off x="3276600" y="5383213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/>
              <a:t>I. L. for M</a:t>
            </a:r>
            <a:r>
              <a:rPr lang="en-US" sz="2000" b="1" u="sng" baseline="-25000"/>
              <a:t>E</a:t>
            </a:r>
            <a:endParaRPr lang="en-US"/>
          </a:p>
        </p:txBody>
      </p:sp>
      <p:sp>
        <p:nvSpPr>
          <p:cNvPr id="26656" name="Line 33"/>
          <p:cNvSpPr>
            <a:spLocks noChangeShapeType="1"/>
          </p:cNvSpPr>
          <p:nvPr/>
        </p:nvSpPr>
        <p:spPr bwMode="auto">
          <a:xfrm>
            <a:off x="2828925" y="240030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04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AEDA8-A351-4F92-9B04-C091A01DA56D}" type="slidenum">
              <a:rPr lang="en-US"/>
              <a:pPr/>
              <a:t>29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Problem Continued -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br>
              <a:rPr lang="en-US" sz="2800" u="sng" dirty="0" smtClean="0">
                <a:solidFill>
                  <a:srgbClr val="0000FF"/>
                </a:solidFill>
              </a:rPr>
            </a:br>
            <a:r>
              <a:rPr lang="en-US" sz="2800" b="1" u="sng" dirty="0" smtClean="0">
                <a:solidFill>
                  <a:srgbClr val="FF00FF"/>
                </a:solidFill>
              </a:rPr>
              <a:t>5.5.3 Place load over region B</a:t>
            </a:r>
            <a:r>
              <a:rPr lang="en-US" sz="2800" b="1" u="sng" dirty="0" smtClean="0">
                <a:solidFill>
                  <a:srgbClr val="FF00FF"/>
                </a:solidFill>
                <a:cs typeface="Times New Roman" pitchFamily="18" charset="0"/>
              </a:rPr>
              <a:t>´C´</a:t>
            </a:r>
            <a:r>
              <a:rPr lang="en-US" sz="2800" b="1" dirty="0" smtClean="0">
                <a:solidFill>
                  <a:srgbClr val="FF00FF"/>
                </a:solidFill>
                <a:cs typeface="Times New Roman" pitchFamily="18" charset="0"/>
              </a:rPr>
              <a:t> (10 </a:t>
            </a:r>
            <a:r>
              <a:rPr lang="en-US" sz="2800" b="1" dirty="0" err="1" smtClean="0">
                <a:solidFill>
                  <a:srgbClr val="FF00FF"/>
                </a:solidFill>
                <a:cs typeface="Times New Roman" pitchFamily="18" charset="0"/>
              </a:rPr>
              <a:t>ft</a:t>
            </a:r>
            <a:r>
              <a:rPr lang="en-US" sz="2800" b="1" dirty="0" smtClean="0">
                <a:solidFill>
                  <a:srgbClr val="FF00FF"/>
                </a:solidFill>
                <a:cs typeface="Times New Roman" pitchFamily="18" charset="0"/>
              </a:rPr>
              <a:t> &lt; x &lt; 20ft)</a:t>
            </a:r>
            <a:endParaRPr lang="en-US" sz="2800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V</a:t>
            </a:r>
            <a:r>
              <a:rPr lang="en-US" sz="2000" baseline="-25000" smtClean="0"/>
              <a:t>CD</a:t>
            </a:r>
            <a:r>
              <a:rPr lang="en-US" sz="2000" smtClean="0"/>
              <a:t> = -x/50 kip</a:t>
            </a:r>
          </a:p>
          <a:p>
            <a:pPr>
              <a:buFontTx/>
              <a:buNone/>
            </a:pPr>
            <a:r>
              <a:rPr lang="en-US" sz="2000" smtClean="0"/>
              <a:t>At x = 10 ft</a:t>
            </a:r>
          </a:p>
          <a:p>
            <a:pPr>
              <a:buFontTx/>
              <a:buNone/>
            </a:pPr>
            <a:r>
              <a:rPr lang="en-US" sz="2000" smtClean="0"/>
              <a:t>V</a:t>
            </a:r>
            <a:r>
              <a:rPr lang="en-US" sz="2000" baseline="-25000" smtClean="0"/>
              <a:t>CD</a:t>
            </a:r>
            <a:r>
              <a:rPr lang="en-US" sz="2000" smtClean="0"/>
              <a:t> = -0.2</a:t>
            </a:r>
          </a:p>
          <a:p>
            <a:pPr>
              <a:buFontTx/>
              <a:buNone/>
            </a:pPr>
            <a:r>
              <a:rPr lang="en-US" sz="2000" smtClean="0"/>
              <a:t>At x = 20 ft</a:t>
            </a:r>
          </a:p>
          <a:p>
            <a:pPr>
              <a:buFontTx/>
              <a:buNone/>
            </a:pPr>
            <a:r>
              <a:rPr lang="en-US" sz="2000" smtClean="0"/>
              <a:t>V</a:t>
            </a:r>
            <a:r>
              <a:rPr lang="en-US" sz="2000" baseline="-25000" smtClean="0"/>
              <a:t>CD</a:t>
            </a:r>
            <a:r>
              <a:rPr lang="en-US" sz="2000" smtClean="0"/>
              <a:t> = -0.4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M</a:t>
            </a:r>
            <a:r>
              <a:rPr lang="en-US" sz="2000" baseline="-25000" smtClean="0"/>
              <a:t>E</a:t>
            </a:r>
            <a:r>
              <a:rPr lang="en-US" sz="2000" smtClean="0"/>
              <a:t> = +(x/50)(10)</a:t>
            </a:r>
          </a:p>
          <a:p>
            <a:pPr>
              <a:buFontTx/>
              <a:buNone/>
            </a:pPr>
            <a:r>
              <a:rPr lang="en-US" sz="2000" smtClean="0"/>
              <a:t>	  = +x/5 kip.ft</a:t>
            </a:r>
          </a:p>
          <a:p>
            <a:pPr>
              <a:buFontTx/>
              <a:buNone/>
            </a:pPr>
            <a:r>
              <a:rPr lang="en-US" sz="2000" smtClean="0"/>
              <a:t>At x = 10 ft, M</a:t>
            </a:r>
            <a:r>
              <a:rPr lang="en-US" sz="2000" baseline="-25000" smtClean="0"/>
              <a:t>E</a:t>
            </a:r>
            <a:r>
              <a:rPr lang="en-US" sz="2000" smtClean="0"/>
              <a:t> = +2.0 kip.ft</a:t>
            </a:r>
          </a:p>
          <a:p>
            <a:pPr>
              <a:buFontTx/>
              <a:buNone/>
            </a:pPr>
            <a:r>
              <a:rPr lang="en-US" sz="2000" smtClean="0"/>
              <a:t>At x = 20 ft, M</a:t>
            </a:r>
            <a:r>
              <a:rPr lang="en-US" sz="2000" baseline="-25000" smtClean="0"/>
              <a:t>E</a:t>
            </a:r>
            <a:r>
              <a:rPr lang="en-US" sz="2000" smtClean="0"/>
              <a:t> = +4.0 kip.ft</a:t>
            </a:r>
            <a:endParaRPr lang="en-US" sz="2800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5715000" y="228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5715000" y="2438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80772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5715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8077200" y="2438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5715000" y="1752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44196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60" name="Line 11"/>
          <p:cNvSpPr>
            <a:spLocks noChangeShapeType="1"/>
          </p:cNvSpPr>
          <p:nvPr/>
        </p:nvSpPr>
        <p:spPr bwMode="auto">
          <a:xfrm>
            <a:off x="4419600" y="243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>
            <a:off x="51054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>
            <a:off x="44196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51816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43434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5715000" y="23622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8077200" y="22860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</a:t>
            </a: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3962400" y="22098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</a:t>
            </a:r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4572000" y="2667000"/>
            <a:ext cx="143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accent2"/>
                </a:solidFill>
              </a:rPr>
              <a:t>Shear is -ve</a:t>
            </a:r>
            <a:endParaRPr lang="en-US" sz="2000"/>
          </a:p>
        </p:txBody>
      </p:sp>
      <p:sp>
        <p:nvSpPr>
          <p:cNvPr id="27669" name="Text Box 20"/>
          <p:cNvSpPr txBox="1">
            <a:spLocks noChangeArrowheads="1"/>
          </p:cNvSpPr>
          <p:nvPr/>
        </p:nvSpPr>
        <p:spPr bwMode="auto">
          <a:xfrm>
            <a:off x="7467600" y="289560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</a:t>
            </a:r>
            <a:r>
              <a:rPr lang="en-US" sz="2000" baseline="-25000"/>
              <a:t>F </a:t>
            </a:r>
            <a:r>
              <a:rPr lang="en-US" sz="2000"/>
              <a:t>= x/50</a:t>
            </a:r>
          </a:p>
        </p:txBody>
      </p:sp>
      <p:sp>
        <p:nvSpPr>
          <p:cNvPr id="27670" name="Line 21"/>
          <p:cNvSpPr>
            <a:spLocks noChangeShapeType="1"/>
          </p:cNvSpPr>
          <p:nvPr/>
        </p:nvSpPr>
        <p:spPr bwMode="auto">
          <a:xfrm>
            <a:off x="5715000" y="3886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>
            <a:off x="5715000" y="4038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>
            <a:off x="80772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>
            <a:off x="57150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4" name="Line 25"/>
          <p:cNvSpPr>
            <a:spLocks noChangeShapeType="1"/>
          </p:cNvSpPr>
          <p:nvPr/>
        </p:nvSpPr>
        <p:spPr bwMode="auto">
          <a:xfrm>
            <a:off x="80772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5715000" y="3962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</a:t>
            </a:r>
          </a:p>
        </p:txBody>
      </p:sp>
      <p:sp>
        <p:nvSpPr>
          <p:cNvPr id="27676" name="Text Box 27"/>
          <p:cNvSpPr txBox="1">
            <a:spLocks noChangeArrowheads="1"/>
          </p:cNvSpPr>
          <p:nvPr/>
        </p:nvSpPr>
        <p:spPr bwMode="auto">
          <a:xfrm>
            <a:off x="8077200" y="3886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</a:t>
            </a:r>
          </a:p>
        </p:txBody>
      </p:sp>
      <p:sp>
        <p:nvSpPr>
          <p:cNvPr id="27677" name="Line 28"/>
          <p:cNvSpPr>
            <a:spLocks noChangeShapeType="1"/>
          </p:cNvSpPr>
          <p:nvPr/>
        </p:nvSpPr>
        <p:spPr bwMode="auto">
          <a:xfrm>
            <a:off x="46482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8" name="Line 29"/>
          <p:cNvSpPr>
            <a:spLocks noChangeShapeType="1"/>
          </p:cNvSpPr>
          <p:nvPr/>
        </p:nvSpPr>
        <p:spPr bwMode="auto">
          <a:xfrm>
            <a:off x="46482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9" name="Line 30"/>
          <p:cNvSpPr>
            <a:spLocks noChangeShapeType="1"/>
          </p:cNvSpPr>
          <p:nvPr/>
        </p:nvSpPr>
        <p:spPr bwMode="auto">
          <a:xfrm>
            <a:off x="53340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80" name="Line 31"/>
          <p:cNvSpPr>
            <a:spLocks noChangeShapeType="1"/>
          </p:cNvSpPr>
          <p:nvPr/>
        </p:nvSpPr>
        <p:spPr bwMode="auto">
          <a:xfrm>
            <a:off x="46482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81" name="Text Box 32"/>
          <p:cNvSpPr txBox="1">
            <a:spLocks noChangeArrowheads="1"/>
          </p:cNvSpPr>
          <p:nvPr/>
        </p:nvSpPr>
        <p:spPr bwMode="auto">
          <a:xfrm>
            <a:off x="7467600" y="449580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</a:t>
            </a:r>
            <a:r>
              <a:rPr lang="en-US" sz="2000" baseline="-25000"/>
              <a:t>F </a:t>
            </a:r>
            <a:r>
              <a:rPr lang="en-US" sz="2000"/>
              <a:t>= x/50</a:t>
            </a:r>
          </a:p>
        </p:txBody>
      </p:sp>
      <p:sp>
        <p:nvSpPr>
          <p:cNvPr id="27682" name="Line 33"/>
          <p:cNvSpPr>
            <a:spLocks noChangeShapeType="1"/>
          </p:cNvSpPr>
          <p:nvPr/>
        </p:nvSpPr>
        <p:spPr bwMode="auto">
          <a:xfrm>
            <a:off x="49530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83" name="Freeform 34"/>
          <p:cNvSpPr>
            <a:spLocks/>
          </p:cNvSpPr>
          <p:nvPr/>
        </p:nvSpPr>
        <p:spPr bwMode="auto">
          <a:xfrm>
            <a:off x="5549900" y="3810000"/>
            <a:ext cx="165100" cy="457200"/>
          </a:xfrm>
          <a:custGeom>
            <a:avLst/>
            <a:gdLst>
              <a:gd name="T0" fmla="*/ 56 w 104"/>
              <a:gd name="T1" fmla="*/ 288 h 288"/>
              <a:gd name="T2" fmla="*/ 8 w 104"/>
              <a:gd name="T3" fmla="*/ 96 h 288"/>
              <a:gd name="T4" fmla="*/ 104 w 104"/>
              <a:gd name="T5" fmla="*/ 0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56" y="288"/>
                </a:moveTo>
                <a:cubicBezTo>
                  <a:pt x="28" y="216"/>
                  <a:pt x="0" y="144"/>
                  <a:pt x="8" y="96"/>
                </a:cubicBezTo>
                <a:cubicBezTo>
                  <a:pt x="16" y="48"/>
                  <a:pt x="60" y="24"/>
                  <a:pt x="10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84" name="Freeform 35"/>
          <p:cNvSpPr>
            <a:spLocks/>
          </p:cNvSpPr>
          <p:nvPr/>
        </p:nvSpPr>
        <p:spPr bwMode="auto">
          <a:xfrm>
            <a:off x="5334000" y="3810000"/>
            <a:ext cx="152400" cy="457200"/>
          </a:xfrm>
          <a:custGeom>
            <a:avLst/>
            <a:gdLst>
              <a:gd name="T0" fmla="*/ 0 w 96"/>
              <a:gd name="T1" fmla="*/ 288 h 288"/>
              <a:gd name="T2" fmla="*/ 96 w 96"/>
              <a:gd name="T3" fmla="*/ 96 h 288"/>
              <a:gd name="T4" fmla="*/ 0 w 96"/>
              <a:gd name="T5" fmla="*/ 0 h 288"/>
              <a:gd name="T6" fmla="*/ 0 60000 65536"/>
              <a:gd name="T7" fmla="*/ 0 60000 65536"/>
              <a:gd name="T8" fmla="*/ 0 60000 65536"/>
              <a:gd name="T9" fmla="*/ 0 w 96"/>
              <a:gd name="T10" fmla="*/ 0 h 288"/>
              <a:gd name="T11" fmla="*/ 96 w 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88">
                <a:moveTo>
                  <a:pt x="0" y="288"/>
                </a:moveTo>
                <a:cubicBezTo>
                  <a:pt x="48" y="216"/>
                  <a:pt x="96" y="144"/>
                  <a:pt x="96" y="96"/>
                </a:cubicBezTo>
                <a:cubicBezTo>
                  <a:pt x="96" y="48"/>
                  <a:pt x="16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85" name="Freeform 36"/>
          <p:cNvSpPr>
            <a:spLocks/>
          </p:cNvSpPr>
          <p:nvPr/>
        </p:nvSpPr>
        <p:spPr bwMode="auto">
          <a:xfrm>
            <a:off x="4419600" y="3733800"/>
            <a:ext cx="165100" cy="457200"/>
          </a:xfrm>
          <a:custGeom>
            <a:avLst/>
            <a:gdLst>
              <a:gd name="T0" fmla="*/ 56 w 104"/>
              <a:gd name="T1" fmla="*/ 288 h 288"/>
              <a:gd name="T2" fmla="*/ 8 w 104"/>
              <a:gd name="T3" fmla="*/ 96 h 288"/>
              <a:gd name="T4" fmla="*/ 104 w 104"/>
              <a:gd name="T5" fmla="*/ 0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56" y="288"/>
                </a:moveTo>
                <a:cubicBezTo>
                  <a:pt x="28" y="216"/>
                  <a:pt x="0" y="144"/>
                  <a:pt x="8" y="96"/>
                </a:cubicBezTo>
                <a:cubicBezTo>
                  <a:pt x="16" y="48"/>
                  <a:pt x="60" y="24"/>
                  <a:pt x="10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86" name="Text Box 37"/>
          <p:cNvSpPr txBox="1">
            <a:spLocks noChangeArrowheads="1"/>
          </p:cNvSpPr>
          <p:nvPr/>
        </p:nvSpPr>
        <p:spPr bwMode="auto">
          <a:xfrm>
            <a:off x="4876800" y="41116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</a:p>
        </p:txBody>
      </p:sp>
      <p:sp>
        <p:nvSpPr>
          <p:cNvPr id="27687" name="Text Box 38"/>
          <p:cNvSpPr txBox="1">
            <a:spLocks noChangeArrowheads="1"/>
          </p:cNvSpPr>
          <p:nvPr/>
        </p:nvSpPr>
        <p:spPr bwMode="auto">
          <a:xfrm>
            <a:off x="4572000" y="4478338"/>
            <a:ext cx="1855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chemeClr val="accent2"/>
                </a:solidFill>
              </a:rPr>
              <a:t>Moment is +ve</a:t>
            </a:r>
            <a:endParaRPr lang="en-US" sz="2000"/>
          </a:p>
        </p:txBody>
      </p:sp>
      <p:sp>
        <p:nvSpPr>
          <p:cNvPr id="27688" name="Line 39"/>
          <p:cNvSpPr>
            <a:spLocks noChangeShapeType="1"/>
          </p:cNvSpPr>
          <p:nvPr/>
        </p:nvSpPr>
        <p:spPr bwMode="auto">
          <a:xfrm flipV="1">
            <a:off x="3638550" y="3429000"/>
            <a:ext cx="4973638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9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25121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3.1 Fundamental Concepts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/>
            <a:r>
              <a:rPr lang="en-GB" sz="2400" dirty="0" smtClean="0"/>
              <a:t>Structural analysis is essential in bridge analysis. It is part of </a:t>
            </a:r>
            <a:r>
              <a:rPr lang="en-GB" sz="2400" b="1" i="1" dirty="0" smtClean="0"/>
              <a:t>simplified mathematical modelling</a:t>
            </a:r>
            <a:r>
              <a:rPr lang="en-GB" sz="2400" dirty="0" smtClean="0"/>
              <a:t> of the response of a structure to the applied loading.</a:t>
            </a:r>
          </a:p>
          <a:p>
            <a:pPr algn="just"/>
            <a:r>
              <a:rPr lang="en-GB" sz="2400" dirty="0" smtClean="0"/>
              <a:t>Model are based on the </a:t>
            </a:r>
            <a:r>
              <a:rPr lang="en-GB" sz="2400" b="1" i="1" dirty="0" smtClean="0"/>
              <a:t>idealizations</a:t>
            </a:r>
            <a:r>
              <a:rPr lang="en-GB" sz="2400" dirty="0" smtClean="0"/>
              <a:t> of the </a:t>
            </a:r>
            <a:r>
              <a:rPr lang="en-GB" sz="2400" b="1" i="1" dirty="0" smtClean="0"/>
              <a:t>structural behaviour </a:t>
            </a:r>
            <a:r>
              <a:rPr lang="en-GB" sz="2400" dirty="0" smtClean="0"/>
              <a:t>of the material, depending upon the simplifying assumption in modelling.</a:t>
            </a:r>
          </a:p>
          <a:p>
            <a:endParaRPr lang="en-GB" dirty="0" smtClean="0"/>
          </a:p>
        </p:txBody>
      </p:sp>
      <p:pic>
        <p:nvPicPr>
          <p:cNvPr id="1026" name="Picture 2" descr="http://upload.wikimedia.org/wikipedia/commons/thumb/3/33/Parts_of_a_truss_bridge.svg/2000px-Parts_of_a_truss_bridg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59046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2125A4-49A6-49E2-9524-A086DD74FA32}" type="slidenum">
              <a:rPr lang="en-US"/>
              <a:pPr/>
              <a:t>30</a:t>
            </a:fld>
            <a:endParaRPr lang="en-US"/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>
            <a:off x="1676400" y="1676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3429000" y="1676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1676400" y="16764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25908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43434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53340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64008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3429000" y="1828800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0.4</a:t>
            </a:r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2514600" y="1752600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0.2</a:t>
            </a:r>
          </a:p>
        </p:txBody>
      </p:sp>
      <p:sp>
        <p:nvSpPr>
          <p:cNvPr id="28684" name="Text Box 11"/>
          <p:cNvSpPr txBox="1">
            <a:spLocks noChangeArrowheads="1"/>
          </p:cNvSpPr>
          <p:nvPr/>
        </p:nvSpPr>
        <p:spPr bwMode="auto">
          <a:xfrm>
            <a:off x="2133600" y="1600200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-ve</a:t>
            </a:r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>
            <a:off x="2590800" y="144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1676400" y="1066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>
            <a:off x="3429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>
            <a:off x="25908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>
            <a:off x="2971800" y="99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1676400" y="99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1" name="Text Box 18"/>
          <p:cNvSpPr txBox="1">
            <a:spLocks noChangeArrowheads="1"/>
          </p:cNvSpPr>
          <p:nvPr/>
        </p:nvSpPr>
        <p:spPr bwMode="auto">
          <a:xfrm>
            <a:off x="2193925" y="7000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28692" name="Text Box 19"/>
          <p:cNvSpPr txBox="1">
            <a:spLocks noChangeArrowheads="1"/>
          </p:cNvSpPr>
          <p:nvPr/>
        </p:nvSpPr>
        <p:spPr bwMode="auto">
          <a:xfrm>
            <a:off x="2209800" y="1143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28693" name="Text Box 20"/>
          <p:cNvSpPr txBox="1">
            <a:spLocks noChangeArrowheads="1"/>
          </p:cNvSpPr>
          <p:nvPr/>
        </p:nvSpPr>
        <p:spPr bwMode="auto">
          <a:xfrm>
            <a:off x="3429000" y="1143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2438400" y="2716213"/>
            <a:ext cx="151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I. L. for V</a:t>
            </a:r>
            <a:r>
              <a:rPr lang="en-US" sz="2000" b="1" u="sng" baseline="-25000">
                <a:solidFill>
                  <a:srgbClr val="FF00FF"/>
                </a:solidFill>
              </a:rPr>
              <a:t>CD</a:t>
            </a:r>
            <a:endParaRPr lang="en-US"/>
          </a:p>
        </p:txBody>
      </p:sp>
      <p:sp>
        <p:nvSpPr>
          <p:cNvPr id="28695" name="Line 22"/>
          <p:cNvSpPr>
            <a:spLocks noChangeShapeType="1"/>
          </p:cNvSpPr>
          <p:nvPr/>
        </p:nvSpPr>
        <p:spPr bwMode="auto">
          <a:xfrm>
            <a:off x="1676400" y="45720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>
            <a:off x="25908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7" name="Line 24"/>
          <p:cNvSpPr>
            <a:spLocks noChangeShapeType="1"/>
          </p:cNvSpPr>
          <p:nvPr/>
        </p:nvSpPr>
        <p:spPr bwMode="auto">
          <a:xfrm>
            <a:off x="44196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>
            <a:off x="54102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>
            <a:off x="64770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 flipV="1">
            <a:off x="3429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 flipV="1">
            <a:off x="1676400" y="38100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 flipV="1">
            <a:off x="25908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03" name="Text Box 30"/>
          <p:cNvSpPr txBox="1">
            <a:spLocks noChangeArrowheads="1"/>
          </p:cNvSpPr>
          <p:nvPr/>
        </p:nvSpPr>
        <p:spPr bwMode="auto">
          <a:xfrm>
            <a:off x="2879725" y="4000500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+ve</a:t>
            </a:r>
          </a:p>
        </p:txBody>
      </p:sp>
      <p:sp>
        <p:nvSpPr>
          <p:cNvPr id="28704" name="Text Box 31"/>
          <p:cNvSpPr txBox="1">
            <a:spLocks noChangeArrowheads="1"/>
          </p:cNvSpPr>
          <p:nvPr/>
        </p:nvSpPr>
        <p:spPr bwMode="auto">
          <a:xfrm>
            <a:off x="3429000" y="39624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4.0</a:t>
            </a:r>
          </a:p>
        </p:txBody>
      </p:sp>
      <p:sp>
        <p:nvSpPr>
          <p:cNvPr id="28705" name="Text Box 32"/>
          <p:cNvSpPr txBox="1">
            <a:spLocks noChangeArrowheads="1"/>
          </p:cNvSpPr>
          <p:nvPr/>
        </p:nvSpPr>
        <p:spPr bwMode="auto">
          <a:xfrm>
            <a:off x="2209800" y="42672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2.0</a:t>
            </a:r>
          </a:p>
        </p:txBody>
      </p:sp>
      <p:sp>
        <p:nvSpPr>
          <p:cNvPr id="28706" name="Text Box 33"/>
          <p:cNvSpPr txBox="1">
            <a:spLocks noChangeArrowheads="1"/>
          </p:cNvSpPr>
          <p:nvPr/>
        </p:nvSpPr>
        <p:spPr bwMode="auto">
          <a:xfrm>
            <a:off x="2362200" y="4926013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I. L. for M</a:t>
            </a:r>
            <a:r>
              <a:rPr lang="en-US" sz="2000" b="1" u="sng" baseline="-25000">
                <a:solidFill>
                  <a:srgbClr val="FF00FF"/>
                </a:solidFill>
              </a:rPr>
              <a:t>E</a:t>
            </a:r>
            <a:endParaRPr lang="en-US"/>
          </a:p>
        </p:txBody>
      </p:sp>
      <p:sp>
        <p:nvSpPr>
          <p:cNvPr id="28707" name="Line 34"/>
          <p:cNvSpPr>
            <a:spLocks noChangeShapeType="1"/>
          </p:cNvSpPr>
          <p:nvPr/>
        </p:nvSpPr>
        <p:spPr bwMode="auto">
          <a:xfrm flipH="1">
            <a:off x="2971800" y="523875"/>
            <a:ext cx="0" cy="92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80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B4B3C-A04D-48E1-8EB8-601B36858118}" type="slidenum">
              <a:rPr lang="en-US"/>
              <a:pPr/>
              <a:t>31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5.5.4 Place load over region C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´D´ (20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ft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&lt; x &lt; 30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ft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en-US" sz="2800" dirty="0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127125" y="1436688"/>
            <a:ext cx="4079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When the load is at C’</a:t>
            </a:r>
            <a:r>
              <a:rPr lang="en-US" sz="2200" b="1">
                <a:solidFill>
                  <a:srgbClr val="FF00FF"/>
                </a:solidFill>
              </a:rPr>
              <a:t> (x = 20 ft)</a:t>
            </a:r>
            <a:endParaRPr lang="en-US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4800600" y="2438400"/>
            <a:ext cx="2741613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048000" y="2438400"/>
            <a:ext cx="13716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2514600" y="2438400"/>
            <a:ext cx="2286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676400" y="2438400"/>
            <a:ext cx="4572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75438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7244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4958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>
            <a:off x="29718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2667000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2438400" y="25908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</a:t>
            </a:r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25908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712" name="Text Box 15"/>
          <p:cNvSpPr txBox="1">
            <a:spLocks noChangeArrowheads="1"/>
          </p:cNvSpPr>
          <p:nvPr/>
        </p:nvSpPr>
        <p:spPr bwMode="auto">
          <a:xfrm>
            <a:off x="4419600" y="2667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6858000" y="3197225"/>
            <a:ext cx="106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</a:t>
            </a:r>
            <a:r>
              <a:rPr lang="en-US" sz="1800" baseline="-25000"/>
              <a:t>F</a:t>
            </a:r>
            <a:r>
              <a:rPr lang="en-US" sz="1800"/>
              <a:t>=20/50</a:t>
            </a:r>
          </a:p>
          <a:p>
            <a:r>
              <a:rPr lang="en-US" sz="1800"/>
              <a:t>    =0.4</a:t>
            </a:r>
          </a:p>
        </p:txBody>
      </p:sp>
      <p:sp>
        <p:nvSpPr>
          <p:cNvPr id="29714" name="Text Box 17"/>
          <p:cNvSpPr txBox="1">
            <a:spLocks noChangeArrowheads="1"/>
          </p:cNvSpPr>
          <p:nvPr/>
        </p:nvSpPr>
        <p:spPr bwMode="auto">
          <a:xfrm>
            <a:off x="3946525" y="2936875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Shear is -ve</a:t>
            </a:r>
          </a:p>
        </p:txBody>
      </p:sp>
      <p:sp>
        <p:nvSpPr>
          <p:cNvPr id="29715" name="Text Box 18"/>
          <p:cNvSpPr txBox="1">
            <a:spLocks noChangeArrowheads="1"/>
          </p:cNvSpPr>
          <p:nvPr/>
        </p:nvSpPr>
        <p:spPr bwMode="auto">
          <a:xfrm>
            <a:off x="1447800" y="3352800"/>
            <a:ext cx="195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CD</a:t>
            </a:r>
            <a:r>
              <a:rPr lang="en-US"/>
              <a:t> = -0.4 kip</a:t>
            </a:r>
          </a:p>
        </p:txBody>
      </p:sp>
      <p:sp>
        <p:nvSpPr>
          <p:cNvPr id="29716" name="Rectangle 19"/>
          <p:cNvSpPr>
            <a:spLocks noChangeArrowheads="1"/>
          </p:cNvSpPr>
          <p:nvPr/>
        </p:nvSpPr>
        <p:spPr bwMode="auto">
          <a:xfrm>
            <a:off x="2133600" y="4648200"/>
            <a:ext cx="2741613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7" name="Rectangle 20"/>
          <p:cNvSpPr>
            <a:spLocks noChangeArrowheads="1"/>
          </p:cNvSpPr>
          <p:nvPr/>
        </p:nvSpPr>
        <p:spPr bwMode="auto">
          <a:xfrm>
            <a:off x="5257800" y="4648200"/>
            <a:ext cx="13716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8" name="Rectangle 21"/>
          <p:cNvSpPr>
            <a:spLocks noChangeArrowheads="1"/>
          </p:cNvSpPr>
          <p:nvPr/>
        </p:nvSpPr>
        <p:spPr bwMode="auto">
          <a:xfrm>
            <a:off x="7010400" y="4648200"/>
            <a:ext cx="2286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9" name="Rectangle 22"/>
          <p:cNvSpPr>
            <a:spLocks noChangeArrowheads="1"/>
          </p:cNvSpPr>
          <p:nvPr/>
        </p:nvSpPr>
        <p:spPr bwMode="auto">
          <a:xfrm>
            <a:off x="7543800" y="4648200"/>
            <a:ext cx="4572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0" name="Text Box 23"/>
          <p:cNvSpPr txBox="1">
            <a:spLocks noChangeArrowheads="1"/>
          </p:cNvSpPr>
          <p:nvPr/>
        </p:nvSpPr>
        <p:spPr bwMode="auto">
          <a:xfrm>
            <a:off x="822325" y="3951288"/>
            <a:ext cx="4079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When the load is at D</a:t>
            </a:r>
            <a:r>
              <a:rPr lang="en-US" sz="2200" b="1" u="sng">
                <a:solidFill>
                  <a:srgbClr val="FF00FF"/>
                </a:solidFill>
                <a:cs typeface="Times New Roman" pitchFamily="18" charset="0"/>
              </a:rPr>
              <a:t>´</a:t>
            </a:r>
            <a:r>
              <a:rPr lang="en-US" sz="2200" b="1">
                <a:solidFill>
                  <a:srgbClr val="FF00FF"/>
                </a:solidFill>
                <a:cs typeface="Times New Roman" pitchFamily="18" charset="0"/>
              </a:rPr>
              <a:t> (x = 30 ft)</a:t>
            </a:r>
            <a:endParaRPr lang="en-US"/>
          </a:p>
        </p:txBody>
      </p:sp>
      <p:sp>
        <p:nvSpPr>
          <p:cNvPr id="29721" name="Text Box 24"/>
          <p:cNvSpPr txBox="1">
            <a:spLocks noChangeArrowheads="1"/>
          </p:cNvSpPr>
          <p:nvPr/>
        </p:nvSpPr>
        <p:spPr bwMode="auto">
          <a:xfrm>
            <a:off x="1752600" y="4495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29722" name="Line 25"/>
          <p:cNvSpPr>
            <a:spLocks noChangeShapeType="1"/>
          </p:cNvSpPr>
          <p:nvPr/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>
            <a:off x="70866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24" name="Line 27"/>
          <p:cNvSpPr>
            <a:spLocks noChangeShapeType="1"/>
          </p:cNvSpPr>
          <p:nvPr/>
        </p:nvSpPr>
        <p:spPr bwMode="auto">
          <a:xfrm>
            <a:off x="67056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25" name="Line 28"/>
          <p:cNvSpPr>
            <a:spLocks noChangeShapeType="1"/>
          </p:cNvSpPr>
          <p:nvPr/>
        </p:nvSpPr>
        <p:spPr bwMode="auto">
          <a:xfrm>
            <a:off x="51816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726" name="Line 29"/>
          <p:cNvSpPr>
            <a:spLocks noChangeShapeType="1"/>
          </p:cNvSpPr>
          <p:nvPr/>
        </p:nvSpPr>
        <p:spPr bwMode="auto">
          <a:xfrm>
            <a:off x="49530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27" name="Text Box 30"/>
          <p:cNvSpPr txBox="1">
            <a:spLocks noChangeArrowheads="1"/>
          </p:cNvSpPr>
          <p:nvPr/>
        </p:nvSpPr>
        <p:spPr bwMode="auto">
          <a:xfrm>
            <a:off x="1736725" y="5219700"/>
            <a:ext cx="160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</a:t>
            </a:r>
            <a:r>
              <a:rPr lang="en-US" sz="1800" baseline="-25000"/>
              <a:t>A</a:t>
            </a:r>
            <a:r>
              <a:rPr lang="en-US" sz="1800"/>
              <a:t>= (50 - x)/50</a:t>
            </a:r>
          </a:p>
        </p:txBody>
      </p:sp>
      <p:sp>
        <p:nvSpPr>
          <p:cNvPr id="29728" name="Line 31"/>
          <p:cNvSpPr>
            <a:spLocks noChangeShapeType="1"/>
          </p:cNvSpPr>
          <p:nvPr/>
        </p:nvSpPr>
        <p:spPr bwMode="auto">
          <a:xfrm>
            <a:off x="35052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729" name="Text Box 32"/>
          <p:cNvSpPr txBox="1">
            <a:spLocks noChangeArrowheads="1"/>
          </p:cNvSpPr>
          <p:nvPr/>
        </p:nvSpPr>
        <p:spPr bwMode="auto">
          <a:xfrm>
            <a:off x="3352800" y="48768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</a:t>
            </a:r>
          </a:p>
        </p:txBody>
      </p:sp>
      <p:sp>
        <p:nvSpPr>
          <p:cNvPr id="29730" name="Text Box 33"/>
          <p:cNvSpPr txBox="1">
            <a:spLocks noChangeArrowheads="1"/>
          </p:cNvSpPr>
          <p:nvPr/>
        </p:nvSpPr>
        <p:spPr bwMode="auto">
          <a:xfrm>
            <a:off x="4800600" y="49530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</a:t>
            </a:r>
          </a:p>
        </p:txBody>
      </p:sp>
      <p:sp>
        <p:nvSpPr>
          <p:cNvPr id="29731" name="Text Box 34"/>
          <p:cNvSpPr txBox="1">
            <a:spLocks noChangeArrowheads="1"/>
          </p:cNvSpPr>
          <p:nvPr/>
        </p:nvSpPr>
        <p:spPr bwMode="auto">
          <a:xfrm>
            <a:off x="6629400" y="49530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</a:t>
            </a:r>
          </a:p>
        </p:txBody>
      </p:sp>
      <p:sp>
        <p:nvSpPr>
          <p:cNvPr id="29732" name="Text Box 35"/>
          <p:cNvSpPr txBox="1">
            <a:spLocks noChangeArrowheads="1"/>
          </p:cNvSpPr>
          <p:nvPr/>
        </p:nvSpPr>
        <p:spPr bwMode="auto">
          <a:xfrm>
            <a:off x="5546725" y="5119688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Shear is +ve</a:t>
            </a:r>
          </a:p>
        </p:txBody>
      </p:sp>
      <p:sp>
        <p:nvSpPr>
          <p:cNvPr id="29733" name="Text Box 36"/>
          <p:cNvSpPr txBox="1">
            <a:spLocks noChangeArrowheads="1"/>
          </p:cNvSpPr>
          <p:nvPr/>
        </p:nvSpPr>
        <p:spPr bwMode="auto">
          <a:xfrm>
            <a:off x="3124200" y="5486400"/>
            <a:ext cx="1982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CD</a:t>
            </a:r>
            <a:r>
              <a:rPr lang="en-US"/>
              <a:t>= + 20/50</a:t>
            </a:r>
          </a:p>
          <a:p>
            <a:r>
              <a:rPr lang="en-US"/>
              <a:t>      = + 0.4 kip</a:t>
            </a:r>
          </a:p>
        </p:txBody>
      </p:sp>
    </p:spTree>
    <p:extLst>
      <p:ext uri="{BB962C8B-B14F-4D97-AF65-F5344CB8AC3E}">
        <p14:creationId xmlns:p14="http://schemas.microsoft.com/office/powerpoint/2010/main" val="2350365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0BFFF4-5220-4E9D-B2A0-A8AE17EA9F0E}" type="slidenum">
              <a:rPr lang="en-US"/>
              <a:pPr/>
              <a:t>32</a:t>
            </a:fld>
            <a:endParaRPr lang="en-US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203325" y="879475"/>
            <a:ext cx="333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E </a:t>
            </a:r>
            <a:r>
              <a:rPr lang="en-US"/>
              <a:t>= + (x/50)(10) = + x/5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562600" y="1752600"/>
            <a:ext cx="2741613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800600" y="1752600"/>
            <a:ext cx="2286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6" name="Freeform 5"/>
          <p:cNvSpPr>
            <a:spLocks/>
          </p:cNvSpPr>
          <p:nvPr/>
        </p:nvSpPr>
        <p:spPr bwMode="auto">
          <a:xfrm>
            <a:off x="5334000" y="1600200"/>
            <a:ext cx="228600" cy="533400"/>
          </a:xfrm>
          <a:custGeom>
            <a:avLst/>
            <a:gdLst>
              <a:gd name="T0" fmla="*/ 144 w 144"/>
              <a:gd name="T1" fmla="*/ 336 h 336"/>
              <a:gd name="T2" fmla="*/ 0 w 144"/>
              <a:gd name="T3" fmla="*/ 144 h 336"/>
              <a:gd name="T4" fmla="*/ 144 w 144"/>
              <a:gd name="T5" fmla="*/ 0 h 336"/>
              <a:gd name="T6" fmla="*/ 0 60000 65536"/>
              <a:gd name="T7" fmla="*/ 0 60000 65536"/>
              <a:gd name="T8" fmla="*/ 0 60000 65536"/>
              <a:gd name="T9" fmla="*/ 0 w 144"/>
              <a:gd name="T10" fmla="*/ 0 h 336"/>
              <a:gd name="T11" fmla="*/ 144 w 1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36">
                <a:moveTo>
                  <a:pt x="144" y="336"/>
                </a:moveTo>
                <a:cubicBezTo>
                  <a:pt x="72" y="268"/>
                  <a:pt x="0" y="200"/>
                  <a:pt x="0" y="144"/>
                </a:cubicBezTo>
                <a:cubicBezTo>
                  <a:pt x="0" y="88"/>
                  <a:pt x="120" y="24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27" name="Freeform 6"/>
          <p:cNvSpPr>
            <a:spLocks/>
          </p:cNvSpPr>
          <p:nvPr/>
        </p:nvSpPr>
        <p:spPr bwMode="auto">
          <a:xfrm>
            <a:off x="5029200" y="1600200"/>
            <a:ext cx="228600" cy="609600"/>
          </a:xfrm>
          <a:custGeom>
            <a:avLst/>
            <a:gdLst>
              <a:gd name="T0" fmla="*/ 0 w 144"/>
              <a:gd name="T1" fmla="*/ 384 h 384"/>
              <a:gd name="T2" fmla="*/ 144 w 144"/>
              <a:gd name="T3" fmla="*/ 144 h 384"/>
              <a:gd name="T4" fmla="*/ 0 w 144"/>
              <a:gd name="T5" fmla="*/ 0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384"/>
                </a:moveTo>
                <a:cubicBezTo>
                  <a:pt x="72" y="296"/>
                  <a:pt x="144" y="208"/>
                  <a:pt x="144" y="144"/>
                </a:cubicBezTo>
                <a:cubicBezTo>
                  <a:pt x="144" y="80"/>
                  <a:pt x="24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28" name="Freeform 7"/>
          <p:cNvSpPr>
            <a:spLocks/>
          </p:cNvSpPr>
          <p:nvPr/>
        </p:nvSpPr>
        <p:spPr bwMode="auto">
          <a:xfrm>
            <a:off x="4559300" y="1600200"/>
            <a:ext cx="241300" cy="609600"/>
          </a:xfrm>
          <a:custGeom>
            <a:avLst/>
            <a:gdLst>
              <a:gd name="T0" fmla="*/ 104 w 152"/>
              <a:gd name="T1" fmla="*/ 384 h 384"/>
              <a:gd name="T2" fmla="*/ 8 w 152"/>
              <a:gd name="T3" fmla="*/ 144 h 384"/>
              <a:gd name="T4" fmla="*/ 152 w 152"/>
              <a:gd name="T5" fmla="*/ 0 h 384"/>
              <a:gd name="T6" fmla="*/ 0 60000 65536"/>
              <a:gd name="T7" fmla="*/ 0 60000 65536"/>
              <a:gd name="T8" fmla="*/ 0 60000 65536"/>
              <a:gd name="T9" fmla="*/ 0 w 152"/>
              <a:gd name="T10" fmla="*/ 0 h 384"/>
              <a:gd name="T11" fmla="*/ 152 w 15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84">
                <a:moveTo>
                  <a:pt x="104" y="384"/>
                </a:moveTo>
                <a:cubicBezTo>
                  <a:pt x="52" y="296"/>
                  <a:pt x="0" y="208"/>
                  <a:pt x="8" y="144"/>
                </a:cubicBezTo>
                <a:cubicBezTo>
                  <a:pt x="16" y="80"/>
                  <a:pt x="128" y="24"/>
                  <a:pt x="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876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4784725" y="196691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</a:t>
            </a:r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8305800" y="190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7848600" y="23622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</a:t>
            </a:r>
            <a:r>
              <a:rPr lang="en-US" sz="1600" baseline="-25000"/>
              <a:t>F</a:t>
            </a:r>
            <a:r>
              <a:rPr lang="en-US" sz="1600"/>
              <a:t>= x/50</a:t>
            </a:r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5638800" y="2259013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+ve moment</a:t>
            </a:r>
            <a:endParaRPr lang="en-US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1447800" y="35814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>
            <a:off x="4495800" y="838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>
            <a:off x="33528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>
            <a:off x="1447800" y="3581400"/>
            <a:ext cx="1905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 flipV="1">
            <a:off x="3352800" y="2971800"/>
            <a:ext cx="1143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>
            <a:off x="2438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0" name="Text Box 19"/>
          <p:cNvSpPr txBox="1">
            <a:spLocks noChangeArrowheads="1"/>
          </p:cNvSpPr>
          <p:nvPr/>
        </p:nvSpPr>
        <p:spPr bwMode="auto">
          <a:xfrm>
            <a:off x="2743200" y="3657600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-ve</a:t>
            </a:r>
          </a:p>
        </p:txBody>
      </p:sp>
      <p:sp>
        <p:nvSpPr>
          <p:cNvPr id="30741" name="Text Box 20"/>
          <p:cNvSpPr txBox="1">
            <a:spLocks noChangeArrowheads="1"/>
          </p:cNvSpPr>
          <p:nvPr/>
        </p:nvSpPr>
        <p:spPr bwMode="auto">
          <a:xfrm>
            <a:off x="1219200" y="3276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30742" name="Text Box 21"/>
          <p:cNvSpPr txBox="1">
            <a:spLocks noChangeArrowheads="1"/>
          </p:cNvSpPr>
          <p:nvPr/>
        </p:nvSpPr>
        <p:spPr bwMode="auto">
          <a:xfrm>
            <a:off x="2286000" y="3276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30743" name="Text Box 22"/>
          <p:cNvSpPr txBox="1">
            <a:spLocks noChangeArrowheads="1"/>
          </p:cNvSpPr>
          <p:nvPr/>
        </p:nvSpPr>
        <p:spPr bwMode="auto">
          <a:xfrm>
            <a:off x="3200400" y="3276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30744" name="Text Box 23"/>
          <p:cNvSpPr txBox="1">
            <a:spLocks noChangeArrowheads="1"/>
          </p:cNvSpPr>
          <p:nvPr/>
        </p:nvSpPr>
        <p:spPr bwMode="auto">
          <a:xfrm>
            <a:off x="4267200" y="3657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</a:p>
        </p:txBody>
      </p:sp>
      <p:sp>
        <p:nvSpPr>
          <p:cNvPr id="30745" name="Line 24"/>
          <p:cNvSpPr>
            <a:spLocks noChangeShapeType="1"/>
          </p:cNvSpPr>
          <p:nvPr/>
        </p:nvSpPr>
        <p:spPr bwMode="auto">
          <a:xfrm>
            <a:off x="1371600" y="2667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6" name="Line 25"/>
          <p:cNvSpPr>
            <a:spLocks noChangeShapeType="1"/>
          </p:cNvSpPr>
          <p:nvPr/>
        </p:nvSpPr>
        <p:spPr bwMode="auto">
          <a:xfrm>
            <a:off x="1371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7" name="Line 26"/>
          <p:cNvSpPr>
            <a:spLocks noChangeShapeType="1"/>
          </p:cNvSpPr>
          <p:nvPr/>
        </p:nvSpPr>
        <p:spPr bwMode="auto">
          <a:xfrm>
            <a:off x="2438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8" name="Line 27"/>
          <p:cNvSpPr>
            <a:spLocks noChangeShapeType="1"/>
          </p:cNvSpPr>
          <p:nvPr/>
        </p:nvSpPr>
        <p:spPr bwMode="auto">
          <a:xfrm>
            <a:off x="33528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9" name="Text Box 28"/>
          <p:cNvSpPr txBox="1">
            <a:spLocks noChangeArrowheads="1"/>
          </p:cNvSpPr>
          <p:nvPr/>
        </p:nvSpPr>
        <p:spPr bwMode="auto">
          <a:xfrm>
            <a:off x="1143000" y="26670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30750" name="Text Box 29"/>
          <p:cNvSpPr txBox="1">
            <a:spLocks noChangeArrowheads="1"/>
          </p:cNvSpPr>
          <p:nvPr/>
        </p:nvSpPr>
        <p:spPr bwMode="auto">
          <a:xfrm>
            <a:off x="2286000" y="2667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30751" name="Text Box 30"/>
          <p:cNvSpPr txBox="1">
            <a:spLocks noChangeArrowheads="1"/>
          </p:cNvSpPr>
          <p:nvPr/>
        </p:nvSpPr>
        <p:spPr bwMode="auto">
          <a:xfrm>
            <a:off x="3200400" y="2667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30752" name="Text Box 31"/>
          <p:cNvSpPr txBox="1">
            <a:spLocks noChangeArrowheads="1"/>
          </p:cNvSpPr>
          <p:nvPr/>
        </p:nvSpPr>
        <p:spPr bwMode="auto">
          <a:xfrm>
            <a:off x="4495800" y="25146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30753" name="Line 32"/>
          <p:cNvSpPr>
            <a:spLocks noChangeShapeType="1"/>
          </p:cNvSpPr>
          <p:nvPr/>
        </p:nvSpPr>
        <p:spPr bwMode="auto">
          <a:xfrm>
            <a:off x="37338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4" name="Line 33"/>
          <p:cNvSpPr>
            <a:spLocks noChangeShapeType="1"/>
          </p:cNvSpPr>
          <p:nvPr/>
        </p:nvSpPr>
        <p:spPr bwMode="auto">
          <a:xfrm>
            <a:off x="13716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5" name="Line 34"/>
          <p:cNvSpPr>
            <a:spLocks noChangeShapeType="1"/>
          </p:cNvSpPr>
          <p:nvPr/>
        </p:nvSpPr>
        <p:spPr bwMode="auto">
          <a:xfrm>
            <a:off x="3352800" y="220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6" name="Line 35"/>
          <p:cNvSpPr>
            <a:spLocks noChangeShapeType="1"/>
          </p:cNvSpPr>
          <p:nvPr/>
        </p:nvSpPr>
        <p:spPr bwMode="auto">
          <a:xfrm>
            <a:off x="1371600" y="2057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57" name="Line 36"/>
          <p:cNvSpPr>
            <a:spLocks noChangeShapeType="1"/>
          </p:cNvSpPr>
          <p:nvPr/>
        </p:nvSpPr>
        <p:spPr bwMode="auto">
          <a:xfrm>
            <a:off x="3352800" y="2362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58" name="Line 37"/>
          <p:cNvSpPr>
            <a:spLocks noChangeShapeType="1"/>
          </p:cNvSpPr>
          <p:nvPr/>
        </p:nvSpPr>
        <p:spPr bwMode="auto">
          <a:xfrm>
            <a:off x="3733800" y="190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59" name="Text Box 38"/>
          <p:cNvSpPr txBox="1">
            <a:spLocks noChangeArrowheads="1"/>
          </p:cNvSpPr>
          <p:nvPr/>
        </p:nvSpPr>
        <p:spPr bwMode="auto">
          <a:xfrm>
            <a:off x="2286000" y="1752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30760" name="Text Box 39"/>
          <p:cNvSpPr txBox="1">
            <a:spLocks noChangeArrowheads="1"/>
          </p:cNvSpPr>
          <p:nvPr/>
        </p:nvSpPr>
        <p:spPr bwMode="auto">
          <a:xfrm>
            <a:off x="4114800" y="3276600"/>
            <a:ext cx="49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+ve</a:t>
            </a:r>
          </a:p>
        </p:txBody>
      </p:sp>
      <p:sp>
        <p:nvSpPr>
          <p:cNvPr id="30761" name="Text Box 40"/>
          <p:cNvSpPr txBox="1">
            <a:spLocks noChangeArrowheads="1"/>
          </p:cNvSpPr>
          <p:nvPr/>
        </p:nvSpPr>
        <p:spPr bwMode="auto">
          <a:xfrm>
            <a:off x="3276600" y="36576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0.4</a:t>
            </a:r>
          </a:p>
        </p:txBody>
      </p:sp>
      <p:sp>
        <p:nvSpPr>
          <p:cNvPr id="30762" name="Text Box 41"/>
          <p:cNvSpPr txBox="1">
            <a:spLocks noChangeArrowheads="1"/>
          </p:cNvSpPr>
          <p:nvPr/>
        </p:nvSpPr>
        <p:spPr bwMode="auto">
          <a:xfrm>
            <a:off x="1981200" y="35052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0.2</a:t>
            </a:r>
          </a:p>
        </p:txBody>
      </p:sp>
      <p:sp>
        <p:nvSpPr>
          <p:cNvPr id="30763" name="Text Box 42"/>
          <p:cNvSpPr txBox="1">
            <a:spLocks noChangeArrowheads="1"/>
          </p:cNvSpPr>
          <p:nvPr/>
        </p:nvSpPr>
        <p:spPr bwMode="auto">
          <a:xfrm>
            <a:off x="4114800" y="4103688"/>
            <a:ext cx="1662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0000FF"/>
                </a:solidFill>
              </a:rPr>
              <a:t>I. L. for V</a:t>
            </a:r>
            <a:r>
              <a:rPr lang="en-US" sz="2200" b="1" u="sng" baseline="-25000">
                <a:solidFill>
                  <a:srgbClr val="0000FF"/>
                </a:solidFill>
              </a:rPr>
              <a:t>CD</a:t>
            </a:r>
            <a:endParaRPr lang="en-US" u="sng"/>
          </a:p>
        </p:txBody>
      </p:sp>
      <p:sp>
        <p:nvSpPr>
          <p:cNvPr id="30764" name="Line 43"/>
          <p:cNvSpPr>
            <a:spLocks noChangeShapeType="1"/>
          </p:cNvSpPr>
          <p:nvPr/>
        </p:nvSpPr>
        <p:spPr bwMode="auto">
          <a:xfrm>
            <a:off x="83058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5" name="Line 44"/>
          <p:cNvSpPr>
            <a:spLocks noChangeShapeType="1"/>
          </p:cNvSpPr>
          <p:nvPr/>
        </p:nvSpPr>
        <p:spPr bwMode="auto">
          <a:xfrm>
            <a:off x="63246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6" name="Line 45"/>
          <p:cNvSpPr>
            <a:spLocks noChangeShapeType="1"/>
          </p:cNvSpPr>
          <p:nvPr/>
        </p:nvSpPr>
        <p:spPr bwMode="auto">
          <a:xfrm>
            <a:off x="1524000" y="57150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7" name="Line 46"/>
          <p:cNvSpPr>
            <a:spLocks noChangeShapeType="1"/>
          </p:cNvSpPr>
          <p:nvPr/>
        </p:nvSpPr>
        <p:spPr bwMode="auto">
          <a:xfrm>
            <a:off x="4495800" y="4800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8" name="Line 47"/>
          <p:cNvSpPr>
            <a:spLocks noChangeShapeType="1"/>
          </p:cNvSpPr>
          <p:nvPr/>
        </p:nvSpPr>
        <p:spPr bwMode="auto">
          <a:xfrm flipV="1">
            <a:off x="1524000" y="4800600"/>
            <a:ext cx="2971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9" name="Line 48"/>
          <p:cNvSpPr>
            <a:spLocks noChangeShapeType="1"/>
          </p:cNvSpPr>
          <p:nvPr/>
        </p:nvSpPr>
        <p:spPr bwMode="auto">
          <a:xfrm flipV="1">
            <a:off x="34290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70" name="Line 49"/>
          <p:cNvSpPr>
            <a:spLocks noChangeShapeType="1"/>
          </p:cNvSpPr>
          <p:nvPr/>
        </p:nvSpPr>
        <p:spPr bwMode="auto">
          <a:xfrm flipV="1">
            <a:off x="25146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71" name="Text Box 50"/>
          <p:cNvSpPr txBox="1">
            <a:spLocks noChangeArrowheads="1"/>
          </p:cNvSpPr>
          <p:nvPr/>
        </p:nvSpPr>
        <p:spPr bwMode="auto">
          <a:xfrm>
            <a:off x="3733800" y="5105400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+ve</a:t>
            </a:r>
          </a:p>
        </p:txBody>
      </p:sp>
      <p:sp>
        <p:nvSpPr>
          <p:cNvPr id="30772" name="Text Box 51"/>
          <p:cNvSpPr txBox="1">
            <a:spLocks noChangeArrowheads="1"/>
          </p:cNvSpPr>
          <p:nvPr/>
        </p:nvSpPr>
        <p:spPr bwMode="auto">
          <a:xfrm>
            <a:off x="2270125" y="5700713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2.0</a:t>
            </a:r>
          </a:p>
        </p:txBody>
      </p:sp>
      <p:sp>
        <p:nvSpPr>
          <p:cNvPr id="30773" name="Text Box 52"/>
          <p:cNvSpPr txBox="1">
            <a:spLocks noChangeArrowheads="1"/>
          </p:cNvSpPr>
          <p:nvPr/>
        </p:nvSpPr>
        <p:spPr bwMode="auto">
          <a:xfrm>
            <a:off x="3276600" y="57150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4.0</a:t>
            </a:r>
          </a:p>
        </p:txBody>
      </p:sp>
      <p:sp>
        <p:nvSpPr>
          <p:cNvPr id="30774" name="Text Box 53"/>
          <p:cNvSpPr txBox="1">
            <a:spLocks noChangeArrowheads="1"/>
          </p:cNvSpPr>
          <p:nvPr/>
        </p:nvSpPr>
        <p:spPr bwMode="auto">
          <a:xfrm>
            <a:off x="4327525" y="5700713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6.0</a:t>
            </a:r>
          </a:p>
        </p:txBody>
      </p:sp>
      <p:sp>
        <p:nvSpPr>
          <p:cNvPr id="30775" name="Text Box 54"/>
          <p:cNvSpPr txBox="1">
            <a:spLocks noChangeArrowheads="1"/>
          </p:cNvSpPr>
          <p:nvPr/>
        </p:nvSpPr>
        <p:spPr bwMode="auto">
          <a:xfrm>
            <a:off x="4114800" y="6043613"/>
            <a:ext cx="1574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0000FF"/>
                </a:solidFill>
              </a:rPr>
              <a:t>I. L. for M</a:t>
            </a:r>
            <a:r>
              <a:rPr lang="en-US" sz="2200" b="1" u="sng" baseline="-25000">
                <a:solidFill>
                  <a:srgbClr val="0000FF"/>
                </a:solidFill>
              </a:rPr>
              <a:t>E</a:t>
            </a:r>
            <a:endParaRPr lang="en-US" u="sng"/>
          </a:p>
        </p:txBody>
      </p:sp>
      <p:sp>
        <p:nvSpPr>
          <p:cNvPr id="30776" name="Text Box 57"/>
          <p:cNvSpPr txBox="1">
            <a:spLocks noChangeArrowheads="1"/>
          </p:cNvSpPr>
          <p:nvPr/>
        </p:nvSpPr>
        <p:spPr bwMode="auto">
          <a:xfrm>
            <a:off x="2933700" y="1600200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Load P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25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2E2195-EF46-4281-B1C6-7E027C2185AD}" type="slidenum">
              <a:rPr lang="en-US"/>
              <a:pPr/>
              <a:t>33</a:t>
            </a:fld>
            <a:endParaRPr 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6482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5.5.5 </a:t>
            </a:r>
            <a:r>
              <a:rPr lang="en-US" sz="2400" b="1" u="sng" dirty="0">
                <a:solidFill>
                  <a:srgbClr val="0000FF"/>
                </a:solidFill>
              </a:rPr>
              <a:t>Place load over region D</a:t>
            </a:r>
            <a:r>
              <a:rPr lang="en-US" sz="2400" b="1" u="sng" dirty="0">
                <a:solidFill>
                  <a:srgbClr val="0000FF"/>
                </a:solidFill>
                <a:cs typeface="Times New Roman" pitchFamily="18" charset="0"/>
              </a:rPr>
              <a:t>´E´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(30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ft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&lt; x &lt; 40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ft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en-US" sz="2400" b="1" dirty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276600" y="1600200"/>
            <a:ext cx="2741613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6248400" y="1600200"/>
            <a:ext cx="9144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7467600" y="1600200"/>
            <a:ext cx="9144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32766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47244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79248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7239000" y="152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61722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>
            <a:off x="60960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2895600" y="15240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4648200" y="17526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</a:t>
            </a:r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5943600" y="1752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31760" name="Text Box 15"/>
          <p:cNvSpPr txBox="1">
            <a:spLocks noChangeArrowheads="1"/>
          </p:cNvSpPr>
          <p:nvPr/>
        </p:nvSpPr>
        <p:spPr bwMode="auto">
          <a:xfrm>
            <a:off x="7239000" y="17526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</a:t>
            </a:r>
          </a:p>
        </p:txBody>
      </p:sp>
      <p:sp>
        <p:nvSpPr>
          <p:cNvPr id="31761" name="Text Box 16"/>
          <p:cNvSpPr txBox="1">
            <a:spLocks noChangeArrowheads="1"/>
          </p:cNvSpPr>
          <p:nvPr/>
        </p:nvSpPr>
        <p:spPr bwMode="auto">
          <a:xfrm>
            <a:off x="8382000" y="1600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</a:t>
            </a: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3260725" y="2147888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R</a:t>
            </a:r>
            <a:r>
              <a:rPr lang="en-US" sz="2000" b="1" u="sng" baseline="-25000">
                <a:solidFill>
                  <a:srgbClr val="FF00FF"/>
                </a:solidFill>
              </a:rPr>
              <a:t>A</a:t>
            </a:r>
            <a:r>
              <a:rPr lang="en-US" sz="2000" b="1" u="sng">
                <a:solidFill>
                  <a:srgbClr val="FF00FF"/>
                </a:solidFill>
              </a:rPr>
              <a:t>= (1-x/50)</a:t>
            </a:r>
            <a:endParaRPr lang="en-US" sz="1800"/>
          </a:p>
        </p:txBody>
      </p:sp>
      <p:sp>
        <p:nvSpPr>
          <p:cNvPr id="31763" name="Text Box 18"/>
          <p:cNvSpPr txBox="1">
            <a:spLocks noChangeArrowheads="1"/>
          </p:cNvSpPr>
          <p:nvPr/>
        </p:nvSpPr>
        <p:spPr bwMode="auto">
          <a:xfrm>
            <a:off x="6934200" y="2033588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Shear is +ve</a:t>
            </a:r>
            <a:endParaRPr lang="en-US" sz="1800"/>
          </a:p>
        </p:txBody>
      </p:sp>
      <p:sp>
        <p:nvSpPr>
          <p:cNvPr id="31764" name="Text Box 19"/>
          <p:cNvSpPr txBox="1">
            <a:spLocks noChangeArrowheads="1"/>
          </p:cNvSpPr>
          <p:nvPr/>
        </p:nvSpPr>
        <p:spPr bwMode="auto">
          <a:xfrm>
            <a:off x="762000" y="1143000"/>
            <a:ext cx="222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CD</a:t>
            </a:r>
            <a:r>
              <a:rPr lang="en-US" sz="2000"/>
              <a:t>= + (1-x/50) kip</a:t>
            </a:r>
          </a:p>
        </p:txBody>
      </p:sp>
      <p:sp>
        <p:nvSpPr>
          <p:cNvPr id="31765" name="Rectangle 20"/>
          <p:cNvSpPr>
            <a:spLocks noChangeArrowheads="1"/>
          </p:cNvSpPr>
          <p:nvPr/>
        </p:nvSpPr>
        <p:spPr bwMode="auto">
          <a:xfrm>
            <a:off x="4419600" y="3657600"/>
            <a:ext cx="2741613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6" name="Rectangle 21"/>
          <p:cNvSpPr>
            <a:spLocks noChangeArrowheads="1"/>
          </p:cNvSpPr>
          <p:nvPr/>
        </p:nvSpPr>
        <p:spPr bwMode="auto">
          <a:xfrm>
            <a:off x="2971800" y="3657600"/>
            <a:ext cx="9144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7" name="Line 22"/>
          <p:cNvSpPr>
            <a:spLocks noChangeShapeType="1"/>
          </p:cNvSpPr>
          <p:nvPr/>
        </p:nvSpPr>
        <p:spPr bwMode="auto">
          <a:xfrm>
            <a:off x="71628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8" name="Freeform 23"/>
          <p:cNvSpPr>
            <a:spLocks/>
          </p:cNvSpPr>
          <p:nvPr/>
        </p:nvSpPr>
        <p:spPr bwMode="auto">
          <a:xfrm>
            <a:off x="4178300" y="3505200"/>
            <a:ext cx="241300" cy="533400"/>
          </a:xfrm>
          <a:custGeom>
            <a:avLst/>
            <a:gdLst>
              <a:gd name="T0" fmla="*/ 104 w 152"/>
              <a:gd name="T1" fmla="*/ 336 h 336"/>
              <a:gd name="T2" fmla="*/ 8 w 152"/>
              <a:gd name="T3" fmla="*/ 144 h 336"/>
              <a:gd name="T4" fmla="*/ 152 w 152"/>
              <a:gd name="T5" fmla="*/ 0 h 336"/>
              <a:gd name="T6" fmla="*/ 0 60000 65536"/>
              <a:gd name="T7" fmla="*/ 0 60000 65536"/>
              <a:gd name="T8" fmla="*/ 0 60000 65536"/>
              <a:gd name="T9" fmla="*/ 0 w 152"/>
              <a:gd name="T10" fmla="*/ 0 h 336"/>
              <a:gd name="T11" fmla="*/ 152 w 15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6">
                <a:moveTo>
                  <a:pt x="104" y="336"/>
                </a:moveTo>
                <a:cubicBezTo>
                  <a:pt x="52" y="268"/>
                  <a:pt x="0" y="200"/>
                  <a:pt x="8" y="144"/>
                </a:cubicBezTo>
                <a:cubicBezTo>
                  <a:pt x="16" y="88"/>
                  <a:pt x="128" y="24"/>
                  <a:pt x="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769" name="Freeform 24"/>
          <p:cNvSpPr>
            <a:spLocks/>
          </p:cNvSpPr>
          <p:nvPr/>
        </p:nvSpPr>
        <p:spPr bwMode="auto">
          <a:xfrm>
            <a:off x="3810000" y="3505200"/>
            <a:ext cx="241300" cy="533400"/>
          </a:xfrm>
          <a:custGeom>
            <a:avLst/>
            <a:gdLst>
              <a:gd name="T0" fmla="*/ 48 w 152"/>
              <a:gd name="T1" fmla="*/ 336 h 336"/>
              <a:gd name="T2" fmla="*/ 144 w 152"/>
              <a:gd name="T3" fmla="*/ 144 h 336"/>
              <a:gd name="T4" fmla="*/ 0 w 152"/>
              <a:gd name="T5" fmla="*/ 0 h 336"/>
              <a:gd name="T6" fmla="*/ 0 60000 65536"/>
              <a:gd name="T7" fmla="*/ 0 60000 65536"/>
              <a:gd name="T8" fmla="*/ 0 60000 65536"/>
              <a:gd name="T9" fmla="*/ 0 w 152"/>
              <a:gd name="T10" fmla="*/ 0 h 336"/>
              <a:gd name="T11" fmla="*/ 152 w 15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6">
                <a:moveTo>
                  <a:pt x="48" y="336"/>
                </a:moveTo>
                <a:cubicBezTo>
                  <a:pt x="100" y="268"/>
                  <a:pt x="152" y="200"/>
                  <a:pt x="144" y="144"/>
                </a:cubicBezTo>
                <a:cubicBezTo>
                  <a:pt x="136" y="88"/>
                  <a:pt x="24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770" name="Freeform 25"/>
          <p:cNvSpPr>
            <a:spLocks/>
          </p:cNvSpPr>
          <p:nvPr/>
        </p:nvSpPr>
        <p:spPr bwMode="auto">
          <a:xfrm>
            <a:off x="2743200" y="3505200"/>
            <a:ext cx="228600" cy="609600"/>
          </a:xfrm>
          <a:custGeom>
            <a:avLst/>
            <a:gdLst>
              <a:gd name="T0" fmla="*/ 144 w 144"/>
              <a:gd name="T1" fmla="*/ 384 h 384"/>
              <a:gd name="T2" fmla="*/ 0 w 144"/>
              <a:gd name="T3" fmla="*/ 192 h 384"/>
              <a:gd name="T4" fmla="*/ 144 w 144"/>
              <a:gd name="T5" fmla="*/ 0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144" y="384"/>
                </a:moveTo>
                <a:cubicBezTo>
                  <a:pt x="72" y="320"/>
                  <a:pt x="0" y="256"/>
                  <a:pt x="0" y="192"/>
                </a:cubicBezTo>
                <a:cubicBezTo>
                  <a:pt x="0" y="128"/>
                  <a:pt x="120" y="32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771" name="Line 26"/>
          <p:cNvSpPr>
            <a:spLocks noChangeShapeType="1"/>
          </p:cNvSpPr>
          <p:nvPr/>
        </p:nvSpPr>
        <p:spPr bwMode="auto">
          <a:xfrm>
            <a:off x="34290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72" name="Text Box 27"/>
          <p:cNvSpPr txBox="1">
            <a:spLocks noChangeArrowheads="1"/>
          </p:cNvSpPr>
          <p:nvPr/>
        </p:nvSpPr>
        <p:spPr bwMode="auto">
          <a:xfrm>
            <a:off x="6858000" y="4167188"/>
            <a:ext cx="112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/>
              <a:t>R</a:t>
            </a:r>
            <a:r>
              <a:rPr lang="en-US" sz="2000" b="1" u="sng" baseline="-25000"/>
              <a:t>F</a:t>
            </a:r>
            <a:r>
              <a:rPr lang="en-US" sz="2000" b="1" u="sng"/>
              <a:t>= x/50</a:t>
            </a:r>
            <a:endParaRPr lang="en-US" sz="1800"/>
          </a:p>
        </p:txBody>
      </p:sp>
      <p:sp>
        <p:nvSpPr>
          <p:cNvPr id="31773" name="Text Box 28"/>
          <p:cNvSpPr txBox="1">
            <a:spLocks noChangeArrowheads="1"/>
          </p:cNvSpPr>
          <p:nvPr/>
        </p:nvSpPr>
        <p:spPr bwMode="auto">
          <a:xfrm>
            <a:off x="3657600" y="4038600"/>
            <a:ext cx="162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>
                <a:solidFill>
                  <a:srgbClr val="FF00FF"/>
                </a:solidFill>
              </a:rPr>
              <a:t>Moment is +ve</a:t>
            </a:r>
            <a:endParaRPr lang="en-US" sz="1800"/>
          </a:p>
        </p:txBody>
      </p:sp>
      <p:sp>
        <p:nvSpPr>
          <p:cNvPr id="31774" name="Text Box 29"/>
          <p:cNvSpPr txBox="1">
            <a:spLocks noChangeArrowheads="1"/>
          </p:cNvSpPr>
          <p:nvPr/>
        </p:nvSpPr>
        <p:spPr bwMode="auto">
          <a:xfrm>
            <a:off x="3276600" y="3810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</a:p>
        </p:txBody>
      </p:sp>
      <p:sp>
        <p:nvSpPr>
          <p:cNvPr id="31775" name="Text Box 30"/>
          <p:cNvSpPr txBox="1">
            <a:spLocks noChangeArrowheads="1"/>
          </p:cNvSpPr>
          <p:nvPr/>
        </p:nvSpPr>
        <p:spPr bwMode="auto">
          <a:xfrm>
            <a:off x="669925" y="3062288"/>
            <a:ext cx="1901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</a:t>
            </a:r>
            <a:r>
              <a:rPr lang="en-US" sz="2000" baseline="-25000"/>
              <a:t>E</a:t>
            </a:r>
            <a:r>
              <a:rPr lang="en-US" sz="2000"/>
              <a:t>= +(x/50)(10)</a:t>
            </a:r>
          </a:p>
          <a:p>
            <a:r>
              <a:rPr lang="en-US" sz="2000"/>
              <a:t>     = + x/5 kip.ft</a:t>
            </a:r>
          </a:p>
        </p:txBody>
      </p:sp>
      <p:sp>
        <p:nvSpPr>
          <p:cNvPr id="31776" name="Text Box 31"/>
          <p:cNvSpPr txBox="1">
            <a:spLocks noChangeArrowheads="1"/>
          </p:cNvSpPr>
          <p:nvPr/>
        </p:nvSpPr>
        <p:spPr bwMode="auto">
          <a:xfrm>
            <a:off x="838200" y="4621213"/>
            <a:ext cx="2554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 x = 30 ft, M</a:t>
            </a:r>
            <a:r>
              <a:rPr lang="en-US" sz="2000" baseline="-25000"/>
              <a:t>E</a:t>
            </a:r>
            <a:r>
              <a:rPr lang="en-US" sz="2000"/>
              <a:t> = +6.0</a:t>
            </a:r>
          </a:p>
          <a:p>
            <a:r>
              <a:rPr lang="en-US" sz="2000"/>
              <a:t>At x = 40 ft, M</a:t>
            </a:r>
            <a:r>
              <a:rPr lang="en-US" sz="2000" baseline="-25000"/>
              <a:t>E</a:t>
            </a:r>
            <a:r>
              <a:rPr lang="en-US" sz="2000"/>
              <a:t> = +8.0</a:t>
            </a:r>
          </a:p>
        </p:txBody>
      </p:sp>
    </p:spTree>
    <p:extLst>
      <p:ext uri="{BB962C8B-B14F-4D97-AF65-F5344CB8AC3E}">
        <p14:creationId xmlns:p14="http://schemas.microsoft.com/office/powerpoint/2010/main" val="1935314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3101FF-1F80-47C4-8B66-0B200BF47526}" type="slidenum">
              <a:rPr lang="en-US"/>
              <a:pPr/>
              <a:t>34</a:t>
            </a:fld>
            <a:endParaRPr lang="en-US"/>
          </a:p>
        </p:txBody>
      </p:sp>
      <p:sp>
        <p:nvSpPr>
          <p:cNvPr id="32771" name="Line 2"/>
          <p:cNvSpPr>
            <a:spLocks noChangeShapeType="1"/>
          </p:cNvSpPr>
          <p:nvPr/>
        </p:nvSpPr>
        <p:spPr bwMode="auto">
          <a:xfrm>
            <a:off x="1676400" y="1676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>
            <a:off x="1752600" y="4953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1752600" y="31242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6764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>
            <a:off x="28956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>
            <a:off x="43434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>
            <a:off x="57150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>
            <a:off x="70866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1295400" y="16764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2743200" y="16764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32781" name="Text Box 12"/>
          <p:cNvSpPr txBox="1">
            <a:spLocks noChangeArrowheads="1"/>
          </p:cNvSpPr>
          <p:nvPr/>
        </p:nvSpPr>
        <p:spPr bwMode="auto">
          <a:xfrm>
            <a:off x="4114800" y="16764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32782" name="Text Box 13"/>
          <p:cNvSpPr txBox="1">
            <a:spLocks noChangeArrowheads="1"/>
          </p:cNvSpPr>
          <p:nvPr/>
        </p:nvSpPr>
        <p:spPr bwMode="auto">
          <a:xfrm>
            <a:off x="5486400" y="16764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6934200" y="16764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  <a:r>
              <a:rPr lang="en-US" sz="1800">
                <a:cs typeface="Times New Roman" pitchFamily="18" charset="0"/>
              </a:rPr>
              <a:t>´</a:t>
            </a:r>
            <a:endParaRPr lang="en-US" sz="1800"/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>
            <a:off x="1676400" y="99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85" name="Line 16"/>
          <p:cNvSpPr>
            <a:spLocks noChangeShapeType="1"/>
          </p:cNvSpPr>
          <p:nvPr/>
        </p:nvSpPr>
        <p:spPr bwMode="auto">
          <a:xfrm>
            <a:off x="5715000" y="129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7086600" y="129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87" name="Line 18"/>
          <p:cNvSpPr>
            <a:spLocks noChangeShapeType="1"/>
          </p:cNvSpPr>
          <p:nvPr/>
        </p:nvSpPr>
        <p:spPr bwMode="auto">
          <a:xfrm>
            <a:off x="1676400" y="1066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8" name="Line 19"/>
          <p:cNvSpPr>
            <a:spLocks noChangeShapeType="1"/>
          </p:cNvSpPr>
          <p:nvPr/>
        </p:nvSpPr>
        <p:spPr bwMode="auto">
          <a:xfrm>
            <a:off x="6248400" y="91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89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32790" name="Line 21"/>
          <p:cNvSpPr>
            <a:spLocks noChangeShapeType="1"/>
          </p:cNvSpPr>
          <p:nvPr/>
        </p:nvSpPr>
        <p:spPr bwMode="auto">
          <a:xfrm>
            <a:off x="43434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91" name="Line 22"/>
          <p:cNvSpPr>
            <a:spLocks noChangeShapeType="1"/>
          </p:cNvSpPr>
          <p:nvPr/>
        </p:nvSpPr>
        <p:spPr bwMode="auto">
          <a:xfrm>
            <a:off x="57150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92" name="Line 23"/>
          <p:cNvSpPr>
            <a:spLocks noChangeShapeType="1"/>
          </p:cNvSpPr>
          <p:nvPr/>
        </p:nvSpPr>
        <p:spPr bwMode="auto">
          <a:xfrm>
            <a:off x="1752600" y="3124200"/>
            <a:ext cx="2590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93" name="Line 24"/>
          <p:cNvSpPr>
            <a:spLocks noChangeShapeType="1"/>
          </p:cNvSpPr>
          <p:nvPr/>
        </p:nvSpPr>
        <p:spPr bwMode="auto">
          <a:xfrm flipH="1">
            <a:off x="4343400" y="25146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94" name="Line 25"/>
          <p:cNvSpPr>
            <a:spLocks noChangeShapeType="1"/>
          </p:cNvSpPr>
          <p:nvPr/>
        </p:nvSpPr>
        <p:spPr bwMode="auto">
          <a:xfrm flipV="1">
            <a:off x="71628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95" name="Line 26"/>
          <p:cNvSpPr>
            <a:spLocks noChangeShapeType="1"/>
          </p:cNvSpPr>
          <p:nvPr/>
        </p:nvSpPr>
        <p:spPr bwMode="auto">
          <a:xfrm>
            <a:off x="5715000" y="25146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796" name="Text Box 27"/>
          <p:cNvSpPr txBox="1">
            <a:spLocks noChangeArrowheads="1"/>
          </p:cNvSpPr>
          <p:nvPr/>
        </p:nvSpPr>
        <p:spPr bwMode="auto">
          <a:xfrm>
            <a:off x="5638800" y="27432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32797" name="Text Box 28"/>
          <p:cNvSpPr txBox="1">
            <a:spLocks noChangeArrowheads="1"/>
          </p:cNvSpPr>
          <p:nvPr/>
        </p:nvSpPr>
        <p:spPr bwMode="auto">
          <a:xfrm>
            <a:off x="7086600" y="28956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0.2</a:t>
            </a:r>
          </a:p>
        </p:txBody>
      </p:sp>
      <p:sp>
        <p:nvSpPr>
          <p:cNvPr id="32798" name="Text Box 29"/>
          <p:cNvSpPr txBox="1">
            <a:spLocks noChangeArrowheads="1"/>
          </p:cNvSpPr>
          <p:nvPr/>
        </p:nvSpPr>
        <p:spPr bwMode="auto">
          <a:xfrm>
            <a:off x="6248400" y="2819400"/>
            <a:ext cx="49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+ve</a:t>
            </a:r>
          </a:p>
        </p:txBody>
      </p:sp>
      <p:sp>
        <p:nvSpPr>
          <p:cNvPr id="32799" name="Line 30"/>
          <p:cNvSpPr>
            <a:spLocks noChangeShapeType="1"/>
          </p:cNvSpPr>
          <p:nvPr/>
        </p:nvSpPr>
        <p:spPr bwMode="auto">
          <a:xfrm>
            <a:off x="28956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800" name="Line 31"/>
          <p:cNvSpPr>
            <a:spLocks noChangeShapeType="1"/>
          </p:cNvSpPr>
          <p:nvPr/>
        </p:nvSpPr>
        <p:spPr bwMode="auto">
          <a:xfrm flipV="1">
            <a:off x="7162800" y="3886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801" name="Line 32"/>
          <p:cNvSpPr>
            <a:spLocks noChangeShapeType="1"/>
          </p:cNvSpPr>
          <p:nvPr/>
        </p:nvSpPr>
        <p:spPr bwMode="auto">
          <a:xfrm flipV="1">
            <a:off x="1752600" y="3886200"/>
            <a:ext cx="541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802" name="Line 33"/>
          <p:cNvSpPr>
            <a:spLocks noChangeShapeType="1"/>
          </p:cNvSpPr>
          <p:nvPr/>
        </p:nvSpPr>
        <p:spPr bwMode="auto">
          <a:xfrm flipV="1">
            <a:off x="5715000" y="4191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803" name="Line 34"/>
          <p:cNvSpPr>
            <a:spLocks noChangeShapeType="1"/>
          </p:cNvSpPr>
          <p:nvPr/>
        </p:nvSpPr>
        <p:spPr bwMode="auto">
          <a:xfrm flipV="1">
            <a:off x="43434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804" name="Line 35"/>
          <p:cNvSpPr>
            <a:spLocks noChangeShapeType="1"/>
          </p:cNvSpPr>
          <p:nvPr/>
        </p:nvSpPr>
        <p:spPr bwMode="auto">
          <a:xfrm flipV="1">
            <a:off x="2895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805" name="Text Box 36"/>
          <p:cNvSpPr txBox="1">
            <a:spLocks noChangeArrowheads="1"/>
          </p:cNvSpPr>
          <p:nvPr/>
        </p:nvSpPr>
        <p:spPr bwMode="auto">
          <a:xfrm>
            <a:off x="4937125" y="4381500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+ve</a:t>
            </a:r>
          </a:p>
        </p:txBody>
      </p:sp>
      <p:sp>
        <p:nvSpPr>
          <p:cNvPr id="32806" name="Text Box 37"/>
          <p:cNvSpPr txBox="1">
            <a:spLocks noChangeArrowheads="1"/>
          </p:cNvSpPr>
          <p:nvPr/>
        </p:nvSpPr>
        <p:spPr bwMode="auto">
          <a:xfrm>
            <a:off x="7162800" y="41910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8.0</a:t>
            </a:r>
          </a:p>
        </p:txBody>
      </p:sp>
      <p:sp>
        <p:nvSpPr>
          <p:cNvPr id="32807" name="Text Box 38"/>
          <p:cNvSpPr txBox="1">
            <a:spLocks noChangeArrowheads="1"/>
          </p:cNvSpPr>
          <p:nvPr/>
        </p:nvSpPr>
        <p:spPr bwMode="auto">
          <a:xfrm>
            <a:off x="5715000" y="44196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6.0</a:t>
            </a:r>
          </a:p>
        </p:txBody>
      </p:sp>
      <p:sp>
        <p:nvSpPr>
          <p:cNvPr id="32808" name="Text Box 39"/>
          <p:cNvSpPr txBox="1">
            <a:spLocks noChangeArrowheads="1"/>
          </p:cNvSpPr>
          <p:nvPr/>
        </p:nvSpPr>
        <p:spPr bwMode="auto">
          <a:xfrm>
            <a:off x="4343400" y="45720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4.0</a:t>
            </a:r>
          </a:p>
        </p:txBody>
      </p:sp>
      <p:sp>
        <p:nvSpPr>
          <p:cNvPr id="32809" name="Text Box 40"/>
          <p:cNvSpPr txBox="1">
            <a:spLocks noChangeArrowheads="1"/>
          </p:cNvSpPr>
          <p:nvPr/>
        </p:nvSpPr>
        <p:spPr bwMode="auto">
          <a:xfrm>
            <a:off x="2895600" y="46482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2.0</a:t>
            </a:r>
          </a:p>
        </p:txBody>
      </p:sp>
      <p:sp>
        <p:nvSpPr>
          <p:cNvPr id="32810" name="Text Box 41"/>
          <p:cNvSpPr txBox="1">
            <a:spLocks noChangeArrowheads="1"/>
          </p:cNvSpPr>
          <p:nvPr/>
        </p:nvSpPr>
        <p:spPr bwMode="auto">
          <a:xfrm>
            <a:off x="1828800" y="3681413"/>
            <a:ext cx="1662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I. L. for V</a:t>
            </a:r>
            <a:r>
              <a:rPr lang="en-US" sz="2200" b="1" u="sng" baseline="-25000">
                <a:solidFill>
                  <a:srgbClr val="FF00FF"/>
                </a:solidFill>
              </a:rPr>
              <a:t>CD</a:t>
            </a:r>
            <a:endParaRPr lang="en-US" u="sng"/>
          </a:p>
        </p:txBody>
      </p:sp>
      <p:sp>
        <p:nvSpPr>
          <p:cNvPr id="32811" name="Text Box 42"/>
          <p:cNvSpPr txBox="1">
            <a:spLocks noChangeArrowheads="1"/>
          </p:cNvSpPr>
          <p:nvPr/>
        </p:nvSpPr>
        <p:spPr bwMode="auto">
          <a:xfrm>
            <a:off x="1828800" y="5510213"/>
            <a:ext cx="1574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I. L. for M</a:t>
            </a:r>
            <a:r>
              <a:rPr lang="en-US" sz="2200" b="1" u="sng" baseline="-25000">
                <a:solidFill>
                  <a:srgbClr val="FF00FF"/>
                </a:solidFill>
              </a:rPr>
              <a:t>E</a:t>
            </a:r>
            <a:endParaRPr lang="en-US" u="sng"/>
          </a:p>
        </p:txBody>
      </p:sp>
      <p:sp>
        <p:nvSpPr>
          <p:cNvPr id="32812" name="Text Box 43"/>
          <p:cNvSpPr txBox="1">
            <a:spLocks noChangeArrowheads="1"/>
          </p:cNvSpPr>
          <p:nvPr/>
        </p:nvSpPr>
        <p:spPr bwMode="auto">
          <a:xfrm>
            <a:off x="638175" y="180975"/>
            <a:ext cx="802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Problem continued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E5038-3CE2-4C19-8FEE-6DBD60AA71EC}" type="slidenum">
              <a:rPr lang="en-US"/>
              <a:pPr/>
              <a:t>35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762000" y="422274"/>
            <a:ext cx="659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5.5.6 </a:t>
            </a:r>
            <a:r>
              <a:rPr lang="en-US" sz="2400" b="1" u="sng" dirty="0">
                <a:solidFill>
                  <a:srgbClr val="0000FF"/>
                </a:solidFill>
              </a:rPr>
              <a:t>Place load over region E</a:t>
            </a:r>
            <a:r>
              <a:rPr lang="en-US" sz="2400" b="1" u="sng" dirty="0">
                <a:solidFill>
                  <a:srgbClr val="0000FF"/>
                </a:solidFill>
                <a:cs typeface="Times New Roman" pitchFamily="18" charset="0"/>
              </a:rPr>
              <a:t>´F´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(40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ft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&lt; x &lt; 50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ft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508125" y="1157288"/>
            <a:ext cx="457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CD</a:t>
            </a:r>
            <a:r>
              <a:rPr lang="en-US" sz="2000"/>
              <a:t> = + 1-x/50  At x = 40 ft, V</a:t>
            </a:r>
            <a:r>
              <a:rPr lang="en-US" sz="2000" baseline="-25000"/>
              <a:t>CD</a:t>
            </a:r>
            <a:r>
              <a:rPr lang="en-US" sz="2000"/>
              <a:t>= + 0.2</a:t>
            </a:r>
          </a:p>
          <a:p>
            <a:r>
              <a:rPr lang="en-US" sz="2000"/>
              <a:t>		    At x = 50 ft, V</a:t>
            </a:r>
            <a:r>
              <a:rPr lang="en-US" sz="2000" baseline="-25000"/>
              <a:t>CD</a:t>
            </a:r>
            <a:r>
              <a:rPr lang="en-US" sz="2000"/>
              <a:t> = 0.0</a:t>
            </a:r>
            <a:endParaRPr lang="en-US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3581400" y="121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1447800" y="3276600"/>
            <a:ext cx="2741613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4572000" y="3276600"/>
            <a:ext cx="9144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5867400" y="3276600"/>
            <a:ext cx="11430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447800" y="3429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42672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44958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5562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05" name="Line 12"/>
          <p:cNvSpPr>
            <a:spLocks noChangeShapeType="1"/>
          </p:cNvSpPr>
          <p:nvPr/>
        </p:nvSpPr>
        <p:spPr bwMode="auto">
          <a:xfrm>
            <a:off x="57912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>
            <a:off x="67818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>
            <a:off x="66294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>
            <a:off x="14478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9" name="Line 16"/>
          <p:cNvSpPr>
            <a:spLocks noChangeShapeType="1"/>
          </p:cNvSpPr>
          <p:nvPr/>
        </p:nvSpPr>
        <p:spPr bwMode="auto">
          <a:xfrm>
            <a:off x="1447800" y="2819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3505200" y="2514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6781800" y="25146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1.0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066800" y="3200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2667000" y="3429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191000" y="3505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5486400" y="3505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6400800" y="3352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28956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066800" y="3786188"/>
            <a:ext cx="135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R</a:t>
            </a:r>
            <a:r>
              <a:rPr lang="en-US" sz="2000" b="1" u="sng" baseline="-25000">
                <a:solidFill>
                  <a:srgbClr val="FF00FF"/>
                </a:solidFill>
              </a:rPr>
              <a:t>A</a:t>
            </a:r>
            <a:r>
              <a:rPr lang="en-US" sz="2000" b="1" u="sng">
                <a:solidFill>
                  <a:srgbClr val="FF00FF"/>
                </a:solidFill>
              </a:rPr>
              <a:t>= 1-x/50</a:t>
            </a:r>
            <a:endParaRPr lang="en-US" sz="1800"/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4876800" y="3810000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Shear is +ve</a:t>
            </a:r>
            <a:endParaRPr lang="en-US" sz="2000"/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1066800" y="4167188"/>
            <a:ext cx="532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</a:t>
            </a:r>
            <a:r>
              <a:rPr lang="en-US" sz="2000" baseline="-25000"/>
              <a:t>E</a:t>
            </a:r>
            <a:r>
              <a:rPr lang="en-US" sz="2000"/>
              <a:t>= + (1-x/50)(40) = (50-x)*40/50 = +(4/5)(50-x)</a:t>
            </a:r>
            <a:endParaRPr lang="en-US" sz="1800"/>
          </a:p>
        </p:txBody>
      </p:sp>
      <p:sp>
        <p:nvSpPr>
          <p:cNvPr id="33821" name="Rectangle 28"/>
          <p:cNvSpPr>
            <a:spLocks noChangeArrowheads="1"/>
          </p:cNvSpPr>
          <p:nvPr/>
        </p:nvSpPr>
        <p:spPr bwMode="auto">
          <a:xfrm>
            <a:off x="1219200" y="5410200"/>
            <a:ext cx="3656013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2" name="Rectangle 29"/>
          <p:cNvSpPr>
            <a:spLocks noChangeArrowheads="1"/>
          </p:cNvSpPr>
          <p:nvPr/>
        </p:nvSpPr>
        <p:spPr bwMode="auto">
          <a:xfrm>
            <a:off x="5410200" y="5410200"/>
            <a:ext cx="9144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3" name="Rectangle 30"/>
          <p:cNvSpPr>
            <a:spLocks noChangeArrowheads="1"/>
          </p:cNvSpPr>
          <p:nvPr/>
        </p:nvSpPr>
        <p:spPr bwMode="auto">
          <a:xfrm>
            <a:off x="6781800" y="5410200"/>
            <a:ext cx="114300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4" name="Line 31"/>
          <p:cNvSpPr>
            <a:spLocks noChangeShapeType="1"/>
          </p:cNvSpPr>
          <p:nvPr/>
        </p:nvSpPr>
        <p:spPr bwMode="auto">
          <a:xfrm>
            <a:off x="12192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828800" y="5562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2971800" y="5486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33827" name="Text Box 34"/>
          <p:cNvSpPr txBox="1">
            <a:spLocks noChangeArrowheads="1"/>
          </p:cNvSpPr>
          <p:nvPr/>
        </p:nvSpPr>
        <p:spPr bwMode="auto">
          <a:xfrm>
            <a:off x="3962400" y="5486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</a:p>
        </p:txBody>
      </p:sp>
      <p:sp>
        <p:nvSpPr>
          <p:cNvPr id="33828" name="Text Box 35"/>
          <p:cNvSpPr txBox="1">
            <a:spLocks noChangeArrowheads="1"/>
          </p:cNvSpPr>
          <p:nvPr/>
        </p:nvSpPr>
        <p:spPr bwMode="auto">
          <a:xfrm>
            <a:off x="4876800" y="5562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</a:p>
        </p:txBody>
      </p:sp>
      <p:sp>
        <p:nvSpPr>
          <p:cNvPr id="33829" name="Text Box 36"/>
          <p:cNvSpPr txBox="1">
            <a:spLocks noChangeArrowheads="1"/>
          </p:cNvSpPr>
          <p:nvPr/>
        </p:nvSpPr>
        <p:spPr bwMode="auto">
          <a:xfrm>
            <a:off x="5410200" y="556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</a:t>
            </a:r>
          </a:p>
        </p:txBody>
      </p:sp>
      <p:sp>
        <p:nvSpPr>
          <p:cNvPr id="33830" name="Freeform 37"/>
          <p:cNvSpPr>
            <a:spLocks/>
          </p:cNvSpPr>
          <p:nvPr/>
        </p:nvSpPr>
        <p:spPr bwMode="auto">
          <a:xfrm>
            <a:off x="4800600" y="5257800"/>
            <a:ext cx="241300" cy="533400"/>
          </a:xfrm>
          <a:custGeom>
            <a:avLst/>
            <a:gdLst>
              <a:gd name="T0" fmla="*/ 48 w 152"/>
              <a:gd name="T1" fmla="*/ 336 h 336"/>
              <a:gd name="T2" fmla="*/ 144 w 152"/>
              <a:gd name="T3" fmla="*/ 144 h 336"/>
              <a:gd name="T4" fmla="*/ 0 w 152"/>
              <a:gd name="T5" fmla="*/ 0 h 336"/>
              <a:gd name="T6" fmla="*/ 0 60000 65536"/>
              <a:gd name="T7" fmla="*/ 0 60000 65536"/>
              <a:gd name="T8" fmla="*/ 0 60000 65536"/>
              <a:gd name="T9" fmla="*/ 0 w 152"/>
              <a:gd name="T10" fmla="*/ 0 h 336"/>
              <a:gd name="T11" fmla="*/ 152 w 15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6">
                <a:moveTo>
                  <a:pt x="48" y="336"/>
                </a:moveTo>
                <a:cubicBezTo>
                  <a:pt x="100" y="268"/>
                  <a:pt x="152" y="200"/>
                  <a:pt x="144" y="144"/>
                </a:cubicBezTo>
                <a:cubicBezTo>
                  <a:pt x="136" y="88"/>
                  <a:pt x="16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31" name="Freeform 38"/>
          <p:cNvSpPr>
            <a:spLocks/>
          </p:cNvSpPr>
          <p:nvPr/>
        </p:nvSpPr>
        <p:spPr bwMode="auto">
          <a:xfrm>
            <a:off x="5168900" y="5257800"/>
            <a:ext cx="241300" cy="533400"/>
          </a:xfrm>
          <a:custGeom>
            <a:avLst/>
            <a:gdLst>
              <a:gd name="T0" fmla="*/ 104 w 152"/>
              <a:gd name="T1" fmla="*/ 336 h 336"/>
              <a:gd name="T2" fmla="*/ 8 w 152"/>
              <a:gd name="T3" fmla="*/ 144 h 336"/>
              <a:gd name="T4" fmla="*/ 152 w 152"/>
              <a:gd name="T5" fmla="*/ 0 h 336"/>
              <a:gd name="T6" fmla="*/ 0 60000 65536"/>
              <a:gd name="T7" fmla="*/ 0 60000 65536"/>
              <a:gd name="T8" fmla="*/ 0 60000 65536"/>
              <a:gd name="T9" fmla="*/ 0 w 152"/>
              <a:gd name="T10" fmla="*/ 0 h 336"/>
              <a:gd name="T11" fmla="*/ 152 w 15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6">
                <a:moveTo>
                  <a:pt x="104" y="336"/>
                </a:moveTo>
                <a:cubicBezTo>
                  <a:pt x="52" y="268"/>
                  <a:pt x="0" y="200"/>
                  <a:pt x="8" y="144"/>
                </a:cubicBezTo>
                <a:cubicBezTo>
                  <a:pt x="16" y="88"/>
                  <a:pt x="128" y="24"/>
                  <a:pt x="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32" name="Freeform 39"/>
          <p:cNvSpPr>
            <a:spLocks/>
          </p:cNvSpPr>
          <p:nvPr/>
        </p:nvSpPr>
        <p:spPr bwMode="auto">
          <a:xfrm>
            <a:off x="6248400" y="5257800"/>
            <a:ext cx="254000" cy="533400"/>
          </a:xfrm>
          <a:custGeom>
            <a:avLst/>
            <a:gdLst>
              <a:gd name="T0" fmla="*/ 96 w 160"/>
              <a:gd name="T1" fmla="*/ 336 h 336"/>
              <a:gd name="T2" fmla="*/ 144 w 160"/>
              <a:gd name="T3" fmla="*/ 144 h 336"/>
              <a:gd name="T4" fmla="*/ 0 w 160"/>
              <a:gd name="T5" fmla="*/ 0 h 336"/>
              <a:gd name="T6" fmla="*/ 0 60000 65536"/>
              <a:gd name="T7" fmla="*/ 0 60000 65536"/>
              <a:gd name="T8" fmla="*/ 0 60000 65536"/>
              <a:gd name="T9" fmla="*/ 0 w 160"/>
              <a:gd name="T10" fmla="*/ 0 h 336"/>
              <a:gd name="T11" fmla="*/ 160 w 16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336">
                <a:moveTo>
                  <a:pt x="96" y="336"/>
                </a:moveTo>
                <a:cubicBezTo>
                  <a:pt x="128" y="268"/>
                  <a:pt x="160" y="200"/>
                  <a:pt x="144" y="144"/>
                </a:cubicBezTo>
                <a:cubicBezTo>
                  <a:pt x="128" y="88"/>
                  <a:pt x="24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33" name="Freeform 40"/>
          <p:cNvSpPr>
            <a:spLocks/>
          </p:cNvSpPr>
          <p:nvPr/>
        </p:nvSpPr>
        <p:spPr bwMode="auto">
          <a:xfrm>
            <a:off x="6616700" y="5257800"/>
            <a:ext cx="241300" cy="457200"/>
          </a:xfrm>
          <a:custGeom>
            <a:avLst/>
            <a:gdLst>
              <a:gd name="T0" fmla="*/ 104 w 152"/>
              <a:gd name="T1" fmla="*/ 288 h 288"/>
              <a:gd name="T2" fmla="*/ 8 w 152"/>
              <a:gd name="T3" fmla="*/ 144 h 288"/>
              <a:gd name="T4" fmla="*/ 152 w 152"/>
              <a:gd name="T5" fmla="*/ 0 h 288"/>
              <a:gd name="T6" fmla="*/ 0 60000 65536"/>
              <a:gd name="T7" fmla="*/ 0 60000 65536"/>
              <a:gd name="T8" fmla="*/ 0 60000 65536"/>
              <a:gd name="T9" fmla="*/ 0 w 152"/>
              <a:gd name="T10" fmla="*/ 0 h 288"/>
              <a:gd name="T11" fmla="*/ 152 w 15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8">
                <a:moveTo>
                  <a:pt x="104" y="288"/>
                </a:moveTo>
                <a:cubicBezTo>
                  <a:pt x="52" y="240"/>
                  <a:pt x="0" y="192"/>
                  <a:pt x="8" y="144"/>
                </a:cubicBezTo>
                <a:cubicBezTo>
                  <a:pt x="16" y="96"/>
                  <a:pt x="128" y="24"/>
                  <a:pt x="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34" name="Text Box 41"/>
          <p:cNvSpPr txBox="1">
            <a:spLocks noChangeArrowheads="1"/>
          </p:cNvSpPr>
          <p:nvPr/>
        </p:nvSpPr>
        <p:spPr bwMode="auto">
          <a:xfrm>
            <a:off x="762000" y="5334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33835" name="Line 42"/>
          <p:cNvSpPr>
            <a:spLocks noChangeShapeType="1"/>
          </p:cNvSpPr>
          <p:nvPr/>
        </p:nvSpPr>
        <p:spPr bwMode="auto">
          <a:xfrm>
            <a:off x="12192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36" name="Line 43"/>
          <p:cNvSpPr>
            <a:spLocks noChangeShapeType="1"/>
          </p:cNvSpPr>
          <p:nvPr/>
        </p:nvSpPr>
        <p:spPr bwMode="auto">
          <a:xfrm>
            <a:off x="73152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37" name="Line 44"/>
          <p:cNvSpPr>
            <a:spLocks noChangeShapeType="1"/>
          </p:cNvSpPr>
          <p:nvPr/>
        </p:nvSpPr>
        <p:spPr bwMode="auto">
          <a:xfrm>
            <a:off x="1219200" y="51054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38" name="Text Box 45"/>
          <p:cNvSpPr txBox="1">
            <a:spLocks noChangeArrowheads="1"/>
          </p:cNvSpPr>
          <p:nvPr/>
        </p:nvSpPr>
        <p:spPr bwMode="auto">
          <a:xfrm>
            <a:off x="3581400" y="4800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33839" name="Text Box 46"/>
          <p:cNvSpPr txBox="1">
            <a:spLocks noChangeArrowheads="1"/>
          </p:cNvSpPr>
          <p:nvPr/>
        </p:nvSpPr>
        <p:spPr bwMode="auto">
          <a:xfrm>
            <a:off x="762000" y="5919788"/>
            <a:ext cx="129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R</a:t>
            </a:r>
            <a:r>
              <a:rPr lang="en-US" sz="2000" b="1" u="sng" baseline="-25000">
                <a:solidFill>
                  <a:srgbClr val="FF00FF"/>
                </a:solidFill>
              </a:rPr>
              <a:t>A</a:t>
            </a:r>
            <a:r>
              <a:rPr lang="en-US" sz="2000" b="1" u="sng">
                <a:solidFill>
                  <a:srgbClr val="FF00FF"/>
                </a:solidFill>
              </a:rPr>
              <a:t>=1-x/50</a:t>
            </a:r>
            <a:endParaRPr lang="en-US" sz="1800"/>
          </a:p>
        </p:txBody>
      </p:sp>
      <p:sp>
        <p:nvSpPr>
          <p:cNvPr id="33840" name="Text Box 47"/>
          <p:cNvSpPr txBox="1">
            <a:spLocks noChangeArrowheads="1"/>
          </p:cNvSpPr>
          <p:nvPr/>
        </p:nvSpPr>
        <p:spPr bwMode="auto">
          <a:xfrm>
            <a:off x="2743200" y="5919788"/>
            <a:ext cx="315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 x = 40 ft, M</a:t>
            </a:r>
            <a:r>
              <a:rPr lang="en-US" sz="2000" baseline="-25000"/>
              <a:t>E</a:t>
            </a:r>
            <a:r>
              <a:rPr lang="en-US" sz="2000"/>
              <a:t>= + 8.0 kip.ft</a:t>
            </a:r>
          </a:p>
          <a:p>
            <a:r>
              <a:rPr lang="en-US" sz="2000"/>
              <a:t>At x = 50 ft, M</a:t>
            </a:r>
            <a:r>
              <a:rPr lang="en-US" sz="2000" baseline="-25000"/>
              <a:t>E </a:t>
            </a:r>
            <a:r>
              <a:rPr lang="en-US" sz="2000"/>
              <a:t>= 0.0</a:t>
            </a:r>
          </a:p>
        </p:txBody>
      </p:sp>
      <p:sp>
        <p:nvSpPr>
          <p:cNvPr id="33841" name="Text Box 48"/>
          <p:cNvSpPr txBox="1">
            <a:spLocks noChangeArrowheads="1"/>
          </p:cNvSpPr>
          <p:nvPr/>
        </p:nvSpPr>
        <p:spPr bwMode="auto">
          <a:xfrm>
            <a:off x="6400800" y="5691188"/>
            <a:ext cx="177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Moment is +ve</a:t>
            </a:r>
            <a:endParaRPr lang="en-US" sz="18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2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E852F-0BEC-44A8-8244-4C0547BDDA96}" type="slidenum">
              <a:rPr lang="en-US"/>
              <a:pPr/>
              <a:t>36</a:t>
            </a:fld>
            <a:endParaRPr lang="en-US"/>
          </a:p>
        </p:txBody>
      </p:sp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1524000" y="14478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71600" y="152400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  <a:r>
              <a:rPr lang="en-US" sz="1600">
                <a:cs typeface="Times New Roman" pitchFamily="18" charset="0"/>
              </a:rPr>
              <a:t>´</a:t>
            </a:r>
            <a:endParaRPr lang="en-US" sz="160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1524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25908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>
            <a:off x="41148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>
            <a:off x="52578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>
            <a:off x="65532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>
            <a:off x="76962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2362200" y="15240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</a:t>
            </a:r>
            <a:r>
              <a:rPr lang="en-US" sz="1600">
                <a:cs typeface="Times New Roman" pitchFamily="18" charset="0"/>
              </a:rPr>
              <a:t>´</a:t>
            </a:r>
            <a:endParaRPr lang="en-US" sz="1600"/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3886200" y="15240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</a:t>
            </a:r>
            <a:r>
              <a:rPr lang="en-US" sz="1600">
                <a:cs typeface="Times New Roman" pitchFamily="18" charset="0"/>
              </a:rPr>
              <a:t>´</a:t>
            </a:r>
            <a:endParaRPr lang="en-US" sz="1600"/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5105400" y="152400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</a:t>
            </a:r>
            <a:r>
              <a:rPr lang="en-US" sz="1600">
                <a:cs typeface="Times New Roman" pitchFamily="18" charset="0"/>
              </a:rPr>
              <a:t>´</a:t>
            </a:r>
            <a:endParaRPr lang="en-US" sz="1600"/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6400800" y="1524000"/>
            <a:ext cx="376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</a:t>
            </a:r>
            <a:r>
              <a:rPr lang="en-US" sz="1600">
                <a:cs typeface="Times New Roman" pitchFamily="18" charset="0"/>
              </a:rPr>
              <a:t>´</a:t>
            </a:r>
            <a:endParaRPr lang="en-US" sz="1600"/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7543800" y="152400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</a:t>
            </a:r>
            <a:r>
              <a:rPr lang="en-US" sz="1600">
                <a:cs typeface="Times New Roman" pitchFamily="18" charset="0"/>
              </a:rPr>
              <a:t>´</a:t>
            </a:r>
            <a:endParaRPr lang="en-US" sz="1600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1524000" y="914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33" name="Line 16"/>
          <p:cNvSpPr>
            <a:spLocks noChangeShapeType="1"/>
          </p:cNvSpPr>
          <p:nvPr/>
        </p:nvSpPr>
        <p:spPr bwMode="auto">
          <a:xfrm>
            <a:off x="1524000" y="685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429000" y="609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34835" name="Line 18"/>
          <p:cNvSpPr>
            <a:spLocks noChangeShapeType="1"/>
          </p:cNvSpPr>
          <p:nvPr/>
        </p:nvSpPr>
        <p:spPr bwMode="auto">
          <a:xfrm>
            <a:off x="6858000" y="68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6781800" y="6858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1.0</a:t>
            </a:r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1600200" y="3124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1600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26670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41910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1" name="Line 24"/>
          <p:cNvSpPr>
            <a:spLocks noChangeShapeType="1"/>
          </p:cNvSpPr>
          <p:nvPr/>
        </p:nvSpPr>
        <p:spPr bwMode="auto">
          <a:xfrm>
            <a:off x="53340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2" name="Line 25"/>
          <p:cNvSpPr>
            <a:spLocks noChangeShapeType="1"/>
          </p:cNvSpPr>
          <p:nvPr/>
        </p:nvSpPr>
        <p:spPr bwMode="auto">
          <a:xfrm>
            <a:off x="66294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3" name="Line 26"/>
          <p:cNvSpPr>
            <a:spLocks noChangeShapeType="1"/>
          </p:cNvSpPr>
          <p:nvPr/>
        </p:nvSpPr>
        <p:spPr bwMode="auto">
          <a:xfrm>
            <a:off x="77724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4" name="Line 27"/>
          <p:cNvSpPr>
            <a:spLocks noChangeShapeType="1"/>
          </p:cNvSpPr>
          <p:nvPr/>
        </p:nvSpPr>
        <p:spPr bwMode="auto">
          <a:xfrm>
            <a:off x="1524000" y="51054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5" name="Line 28"/>
          <p:cNvSpPr>
            <a:spLocks noChangeShapeType="1"/>
          </p:cNvSpPr>
          <p:nvPr/>
        </p:nvSpPr>
        <p:spPr bwMode="auto">
          <a:xfrm>
            <a:off x="15240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6" name="Line 29"/>
          <p:cNvSpPr>
            <a:spLocks noChangeShapeType="1"/>
          </p:cNvSpPr>
          <p:nvPr/>
        </p:nvSpPr>
        <p:spPr bwMode="auto">
          <a:xfrm>
            <a:off x="25908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7" name="Line 30"/>
          <p:cNvSpPr>
            <a:spLocks noChangeShapeType="1"/>
          </p:cNvSpPr>
          <p:nvPr/>
        </p:nvSpPr>
        <p:spPr bwMode="auto">
          <a:xfrm>
            <a:off x="41148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8" name="Line 31"/>
          <p:cNvSpPr>
            <a:spLocks noChangeShapeType="1"/>
          </p:cNvSpPr>
          <p:nvPr/>
        </p:nvSpPr>
        <p:spPr bwMode="auto">
          <a:xfrm>
            <a:off x="52578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49" name="Line 32"/>
          <p:cNvSpPr>
            <a:spLocks noChangeShapeType="1"/>
          </p:cNvSpPr>
          <p:nvPr/>
        </p:nvSpPr>
        <p:spPr bwMode="auto">
          <a:xfrm>
            <a:off x="65532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0" name="Line 33"/>
          <p:cNvSpPr>
            <a:spLocks noChangeShapeType="1"/>
          </p:cNvSpPr>
          <p:nvPr/>
        </p:nvSpPr>
        <p:spPr bwMode="auto">
          <a:xfrm>
            <a:off x="76962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1" name="Line 34"/>
          <p:cNvSpPr>
            <a:spLocks noChangeShapeType="1"/>
          </p:cNvSpPr>
          <p:nvPr/>
        </p:nvSpPr>
        <p:spPr bwMode="auto">
          <a:xfrm>
            <a:off x="41910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2" name="Line 35"/>
          <p:cNvSpPr>
            <a:spLocks noChangeShapeType="1"/>
          </p:cNvSpPr>
          <p:nvPr/>
        </p:nvSpPr>
        <p:spPr bwMode="auto">
          <a:xfrm>
            <a:off x="53340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3" name="Line 36"/>
          <p:cNvSpPr>
            <a:spLocks noChangeShapeType="1"/>
          </p:cNvSpPr>
          <p:nvPr/>
        </p:nvSpPr>
        <p:spPr bwMode="auto">
          <a:xfrm flipH="1">
            <a:off x="4191000" y="24384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4" name="Line 37"/>
          <p:cNvSpPr>
            <a:spLocks noChangeShapeType="1"/>
          </p:cNvSpPr>
          <p:nvPr/>
        </p:nvSpPr>
        <p:spPr bwMode="auto">
          <a:xfrm>
            <a:off x="1600200" y="3124200"/>
            <a:ext cx="2590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5" name="Line 38"/>
          <p:cNvSpPr>
            <a:spLocks noChangeShapeType="1"/>
          </p:cNvSpPr>
          <p:nvPr/>
        </p:nvSpPr>
        <p:spPr bwMode="auto">
          <a:xfrm>
            <a:off x="5334000" y="2438400"/>
            <a:ext cx="2438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6" name="Line 39"/>
          <p:cNvSpPr>
            <a:spLocks noChangeShapeType="1"/>
          </p:cNvSpPr>
          <p:nvPr/>
        </p:nvSpPr>
        <p:spPr bwMode="auto">
          <a:xfrm>
            <a:off x="2667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7" name="Line 40"/>
          <p:cNvSpPr>
            <a:spLocks noChangeShapeType="1"/>
          </p:cNvSpPr>
          <p:nvPr/>
        </p:nvSpPr>
        <p:spPr bwMode="auto">
          <a:xfrm flipV="1">
            <a:off x="66294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8" name="Line 41"/>
          <p:cNvSpPr>
            <a:spLocks noChangeShapeType="1"/>
          </p:cNvSpPr>
          <p:nvPr/>
        </p:nvSpPr>
        <p:spPr bwMode="auto">
          <a:xfrm flipV="1">
            <a:off x="65532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59" name="Line 42"/>
          <p:cNvSpPr>
            <a:spLocks noChangeShapeType="1"/>
          </p:cNvSpPr>
          <p:nvPr/>
        </p:nvSpPr>
        <p:spPr bwMode="auto">
          <a:xfrm flipV="1">
            <a:off x="1524000" y="4267200"/>
            <a:ext cx="502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60" name="Line 43"/>
          <p:cNvSpPr>
            <a:spLocks noChangeShapeType="1"/>
          </p:cNvSpPr>
          <p:nvPr/>
        </p:nvSpPr>
        <p:spPr bwMode="auto">
          <a:xfrm>
            <a:off x="6553200" y="42672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61" name="Line 44"/>
          <p:cNvSpPr>
            <a:spLocks noChangeShapeType="1"/>
          </p:cNvSpPr>
          <p:nvPr/>
        </p:nvSpPr>
        <p:spPr bwMode="auto">
          <a:xfrm flipV="1">
            <a:off x="52578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62" name="Line 45"/>
          <p:cNvSpPr>
            <a:spLocks noChangeShapeType="1"/>
          </p:cNvSpPr>
          <p:nvPr/>
        </p:nvSpPr>
        <p:spPr bwMode="auto">
          <a:xfrm flipV="1">
            <a:off x="4114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63" name="Line 46"/>
          <p:cNvSpPr>
            <a:spLocks noChangeShapeType="1"/>
          </p:cNvSpPr>
          <p:nvPr/>
        </p:nvSpPr>
        <p:spPr bwMode="auto">
          <a:xfrm flipV="1">
            <a:off x="25908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64" name="Text Box 47"/>
          <p:cNvSpPr txBox="1">
            <a:spLocks noChangeArrowheads="1"/>
          </p:cNvSpPr>
          <p:nvPr/>
        </p:nvSpPr>
        <p:spPr bwMode="auto">
          <a:xfrm>
            <a:off x="2346325" y="3414713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0.2</a:t>
            </a:r>
          </a:p>
        </p:txBody>
      </p:sp>
      <p:sp>
        <p:nvSpPr>
          <p:cNvPr id="34865" name="Text Box 48"/>
          <p:cNvSpPr txBox="1">
            <a:spLocks noChangeArrowheads="1"/>
          </p:cNvSpPr>
          <p:nvPr/>
        </p:nvSpPr>
        <p:spPr bwMode="auto">
          <a:xfrm>
            <a:off x="3733800" y="32766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34866" name="Text Box 49"/>
          <p:cNvSpPr txBox="1">
            <a:spLocks noChangeArrowheads="1"/>
          </p:cNvSpPr>
          <p:nvPr/>
        </p:nvSpPr>
        <p:spPr bwMode="auto">
          <a:xfrm>
            <a:off x="5257800" y="25908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34867" name="Text Box 50"/>
          <p:cNvSpPr txBox="1">
            <a:spLocks noChangeArrowheads="1"/>
          </p:cNvSpPr>
          <p:nvPr/>
        </p:nvSpPr>
        <p:spPr bwMode="auto">
          <a:xfrm>
            <a:off x="6324600" y="28194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0.2</a:t>
            </a:r>
          </a:p>
        </p:txBody>
      </p:sp>
      <p:sp>
        <p:nvSpPr>
          <p:cNvPr id="34868" name="Text Box 51"/>
          <p:cNvSpPr txBox="1">
            <a:spLocks noChangeArrowheads="1"/>
          </p:cNvSpPr>
          <p:nvPr/>
        </p:nvSpPr>
        <p:spPr bwMode="auto">
          <a:xfrm>
            <a:off x="2362200" y="46482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2.0</a:t>
            </a:r>
          </a:p>
        </p:txBody>
      </p:sp>
      <p:sp>
        <p:nvSpPr>
          <p:cNvPr id="34869" name="Text Box 52"/>
          <p:cNvSpPr txBox="1">
            <a:spLocks noChangeArrowheads="1"/>
          </p:cNvSpPr>
          <p:nvPr/>
        </p:nvSpPr>
        <p:spPr bwMode="auto">
          <a:xfrm>
            <a:off x="3733800" y="48006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4.0</a:t>
            </a:r>
          </a:p>
        </p:txBody>
      </p:sp>
      <p:sp>
        <p:nvSpPr>
          <p:cNvPr id="34870" name="Text Box 53"/>
          <p:cNvSpPr txBox="1">
            <a:spLocks noChangeArrowheads="1"/>
          </p:cNvSpPr>
          <p:nvPr/>
        </p:nvSpPr>
        <p:spPr bwMode="auto">
          <a:xfrm>
            <a:off x="4800600" y="46482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6.0</a:t>
            </a:r>
          </a:p>
        </p:txBody>
      </p:sp>
      <p:sp>
        <p:nvSpPr>
          <p:cNvPr id="34871" name="Text Box 54"/>
          <p:cNvSpPr txBox="1">
            <a:spLocks noChangeArrowheads="1"/>
          </p:cNvSpPr>
          <p:nvPr/>
        </p:nvSpPr>
        <p:spPr bwMode="auto">
          <a:xfrm>
            <a:off x="6172200" y="46482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8.0</a:t>
            </a:r>
          </a:p>
        </p:txBody>
      </p:sp>
      <p:sp>
        <p:nvSpPr>
          <p:cNvPr id="34872" name="Text Box 55"/>
          <p:cNvSpPr txBox="1">
            <a:spLocks noChangeArrowheads="1"/>
          </p:cNvSpPr>
          <p:nvPr/>
        </p:nvSpPr>
        <p:spPr bwMode="auto">
          <a:xfrm>
            <a:off x="4876800" y="3708400"/>
            <a:ext cx="1662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I. L. for V</a:t>
            </a:r>
            <a:r>
              <a:rPr lang="en-US" sz="2200" b="1" u="sng" baseline="-25000">
                <a:solidFill>
                  <a:srgbClr val="FF00FF"/>
                </a:solidFill>
              </a:rPr>
              <a:t>CD</a:t>
            </a:r>
            <a:endParaRPr lang="en-US" sz="2000" u="sng"/>
          </a:p>
        </p:txBody>
      </p:sp>
      <p:sp>
        <p:nvSpPr>
          <p:cNvPr id="34873" name="Text Box 56"/>
          <p:cNvSpPr txBox="1">
            <a:spLocks noChangeArrowheads="1"/>
          </p:cNvSpPr>
          <p:nvPr/>
        </p:nvSpPr>
        <p:spPr bwMode="auto">
          <a:xfrm>
            <a:off x="4800600" y="5257800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I. L. for M</a:t>
            </a:r>
            <a:r>
              <a:rPr lang="en-US" sz="2000" b="1" u="sng" baseline="-25000">
                <a:solidFill>
                  <a:srgbClr val="FF00FF"/>
                </a:solidFill>
              </a:rPr>
              <a:t>E</a:t>
            </a:r>
            <a:endParaRPr lang="en-US" sz="2000" u="sng"/>
          </a:p>
        </p:txBody>
      </p:sp>
      <p:sp>
        <p:nvSpPr>
          <p:cNvPr id="34874" name="Text Box 57"/>
          <p:cNvSpPr txBox="1">
            <a:spLocks noChangeArrowheads="1"/>
          </p:cNvSpPr>
          <p:nvPr/>
        </p:nvSpPr>
        <p:spPr bwMode="auto">
          <a:xfrm>
            <a:off x="3276600" y="3200400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-ve</a:t>
            </a:r>
          </a:p>
        </p:txBody>
      </p:sp>
      <p:sp>
        <p:nvSpPr>
          <p:cNvPr id="34875" name="Text Box 58"/>
          <p:cNvSpPr txBox="1">
            <a:spLocks noChangeArrowheads="1"/>
          </p:cNvSpPr>
          <p:nvPr/>
        </p:nvSpPr>
        <p:spPr bwMode="auto">
          <a:xfrm>
            <a:off x="5638800" y="2667000"/>
            <a:ext cx="56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+ve</a:t>
            </a:r>
          </a:p>
        </p:txBody>
      </p:sp>
      <p:sp>
        <p:nvSpPr>
          <p:cNvPr id="34876" name="Text Box 59"/>
          <p:cNvSpPr txBox="1">
            <a:spLocks noChangeArrowheads="1"/>
          </p:cNvSpPr>
          <p:nvPr/>
        </p:nvSpPr>
        <p:spPr bwMode="auto">
          <a:xfrm>
            <a:off x="5410200" y="4572000"/>
            <a:ext cx="56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+ve</a:t>
            </a:r>
          </a:p>
        </p:txBody>
      </p:sp>
    </p:spTree>
    <p:extLst>
      <p:ext uri="{BB962C8B-B14F-4D97-AF65-F5344CB8AC3E}">
        <p14:creationId xmlns:p14="http://schemas.microsoft.com/office/powerpoint/2010/main" val="2705979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B2BB94-542B-45BC-A280-6AA3B82B347B}" type="slidenum">
              <a:rPr lang="en-US"/>
              <a:pPr/>
              <a:t>37</a:t>
            </a:fld>
            <a:endParaRPr lang="en-US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762000" y="428625"/>
            <a:ext cx="5355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5.6 </a:t>
            </a:r>
            <a:r>
              <a:rPr lang="en-US" sz="2800" b="1" dirty="0">
                <a:solidFill>
                  <a:srgbClr val="0000FF"/>
                </a:solidFill>
              </a:rPr>
              <a:t>INFLUENCE LINES FOR TRUSSES</a:t>
            </a:r>
            <a:endParaRPr lang="en-US" dirty="0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609600" y="1319213"/>
            <a:ext cx="730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FF"/>
                </a:solidFill>
              </a:rPr>
              <a:t>Draw the influence lines for: (a) Force in Member GF; and</a:t>
            </a:r>
          </a:p>
          <a:p>
            <a:r>
              <a:rPr lang="en-US" sz="2000" b="1">
                <a:solidFill>
                  <a:srgbClr val="FF00FF"/>
                </a:solidFill>
              </a:rPr>
              <a:t>(b) Force in member FC of the truss shown below in Figure below</a:t>
            </a:r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>
            <a:off x="1447800" y="4572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1981200" y="3276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 flipV="1">
            <a:off x="1447800" y="3276600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>
            <a:off x="2057400" y="32766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 flipV="1">
            <a:off x="3048000" y="3276600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3657600" y="32766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 flipH="1">
            <a:off x="4648200" y="3276600"/>
            <a:ext cx="838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>
            <a:off x="5486400" y="32766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>
            <a:off x="1447800" y="4572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>
            <a:off x="10668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 flipH="1">
            <a:off x="1219200" y="4572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6" name="Line 15"/>
          <p:cNvSpPr>
            <a:spLocks noChangeShapeType="1"/>
          </p:cNvSpPr>
          <p:nvPr/>
        </p:nvSpPr>
        <p:spPr bwMode="auto">
          <a:xfrm flipH="1">
            <a:off x="990600" y="4800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7" name="Line 16"/>
          <p:cNvSpPr>
            <a:spLocks noChangeShapeType="1"/>
          </p:cNvSpPr>
          <p:nvPr/>
        </p:nvSpPr>
        <p:spPr bwMode="auto">
          <a:xfrm flipH="1">
            <a:off x="1219200" y="4800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 flipH="1">
            <a:off x="1447800" y="4800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 flipH="1">
            <a:off x="1600200" y="4800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60" name="Oval 19"/>
          <p:cNvSpPr>
            <a:spLocks noChangeArrowheads="1"/>
          </p:cNvSpPr>
          <p:nvPr/>
        </p:nvSpPr>
        <p:spPr bwMode="auto">
          <a:xfrm>
            <a:off x="6400800" y="4572000"/>
            <a:ext cx="136525" cy="136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61" name="Line 20"/>
          <p:cNvSpPr>
            <a:spLocks noChangeShapeType="1"/>
          </p:cNvSpPr>
          <p:nvPr/>
        </p:nvSpPr>
        <p:spPr bwMode="auto">
          <a:xfrm>
            <a:off x="62484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 flipH="1">
            <a:off x="6248400" y="4724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 flipH="1">
            <a:off x="6324600" y="4724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64" name="Line 23"/>
          <p:cNvSpPr>
            <a:spLocks noChangeShapeType="1"/>
          </p:cNvSpPr>
          <p:nvPr/>
        </p:nvSpPr>
        <p:spPr bwMode="auto">
          <a:xfrm flipH="1">
            <a:off x="6400800" y="4724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 flipH="1">
            <a:off x="6477000" y="4724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66" name="Line 25"/>
          <p:cNvSpPr>
            <a:spLocks noChangeShapeType="1"/>
          </p:cNvSpPr>
          <p:nvPr/>
        </p:nvSpPr>
        <p:spPr bwMode="auto">
          <a:xfrm flipH="1">
            <a:off x="6172200" y="4724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67" name="Line 26"/>
          <p:cNvSpPr>
            <a:spLocks noChangeShapeType="1"/>
          </p:cNvSpPr>
          <p:nvPr/>
        </p:nvSpPr>
        <p:spPr bwMode="auto">
          <a:xfrm>
            <a:off x="13716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68" name="Line 27"/>
          <p:cNvSpPr>
            <a:spLocks noChangeShapeType="1"/>
          </p:cNvSpPr>
          <p:nvPr/>
        </p:nvSpPr>
        <p:spPr bwMode="auto">
          <a:xfrm>
            <a:off x="3048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69" name="Line 28"/>
          <p:cNvSpPr>
            <a:spLocks noChangeShapeType="1"/>
          </p:cNvSpPr>
          <p:nvPr/>
        </p:nvSpPr>
        <p:spPr bwMode="auto">
          <a:xfrm>
            <a:off x="4648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70" name="Line 29"/>
          <p:cNvSpPr>
            <a:spLocks noChangeShapeType="1"/>
          </p:cNvSpPr>
          <p:nvPr/>
        </p:nvSpPr>
        <p:spPr bwMode="auto">
          <a:xfrm>
            <a:off x="6477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71" name="Line 30"/>
          <p:cNvSpPr>
            <a:spLocks noChangeShapeType="1"/>
          </p:cNvSpPr>
          <p:nvPr/>
        </p:nvSpPr>
        <p:spPr bwMode="auto">
          <a:xfrm>
            <a:off x="1371600" y="5257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5872" name="Line 31"/>
          <p:cNvSpPr>
            <a:spLocks noChangeShapeType="1"/>
          </p:cNvSpPr>
          <p:nvPr/>
        </p:nvSpPr>
        <p:spPr bwMode="auto">
          <a:xfrm>
            <a:off x="3048000" y="5257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5873" name="Line 32"/>
          <p:cNvSpPr>
            <a:spLocks noChangeShapeType="1"/>
          </p:cNvSpPr>
          <p:nvPr/>
        </p:nvSpPr>
        <p:spPr bwMode="auto">
          <a:xfrm>
            <a:off x="4648200" y="525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5874" name="Text Box 33"/>
          <p:cNvSpPr txBox="1">
            <a:spLocks noChangeArrowheads="1"/>
          </p:cNvSpPr>
          <p:nvPr/>
        </p:nvSpPr>
        <p:spPr bwMode="auto">
          <a:xfrm>
            <a:off x="1905000" y="4953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20 ft</a:t>
            </a:r>
          </a:p>
        </p:txBody>
      </p:sp>
      <p:sp>
        <p:nvSpPr>
          <p:cNvPr id="35875" name="Text Box 34"/>
          <p:cNvSpPr txBox="1">
            <a:spLocks noChangeArrowheads="1"/>
          </p:cNvSpPr>
          <p:nvPr/>
        </p:nvSpPr>
        <p:spPr bwMode="auto">
          <a:xfrm>
            <a:off x="3581400" y="4953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20 ft</a:t>
            </a:r>
          </a:p>
        </p:txBody>
      </p:sp>
      <p:sp>
        <p:nvSpPr>
          <p:cNvPr id="35876" name="Text Box 35"/>
          <p:cNvSpPr txBox="1">
            <a:spLocks noChangeArrowheads="1"/>
          </p:cNvSpPr>
          <p:nvPr/>
        </p:nvSpPr>
        <p:spPr bwMode="auto">
          <a:xfrm>
            <a:off x="5257800" y="4953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20 ft</a:t>
            </a:r>
          </a:p>
        </p:txBody>
      </p:sp>
      <p:sp>
        <p:nvSpPr>
          <p:cNvPr id="35877" name="Text Box 36"/>
          <p:cNvSpPr txBox="1">
            <a:spLocks noChangeArrowheads="1"/>
          </p:cNvSpPr>
          <p:nvPr/>
        </p:nvSpPr>
        <p:spPr bwMode="auto">
          <a:xfrm>
            <a:off x="3505200" y="2971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</a:t>
            </a:r>
          </a:p>
        </p:txBody>
      </p:sp>
      <p:sp>
        <p:nvSpPr>
          <p:cNvPr id="35878" name="Text Box 37"/>
          <p:cNvSpPr txBox="1">
            <a:spLocks noChangeArrowheads="1"/>
          </p:cNvSpPr>
          <p:nvPr/>
        </p:nvSpPr>
        <p:spPr bwMode="auto">
          <a:xfrm>
            <a:off x="2895600" y="45720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</a:t>
            </a:r>
          </a:p>
        </p:txBody>
      </p:sp>
      <p:sp>
        <p:nvSpPr>
          <p:cNvPr id="35879" name="Text Box 38"/>
          <p:cNvSpPr txBox="1">
            <a:spLocks noChangeArrowheads="1"/>
          </p:cNvSpPr>
          <p:nvPr/>
        </p:nvSpPr>
        <p:spPr bwMode="auto">
          <a:xfrm>
            <a:off x="4495800" y="45720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</a:t>
            </a:r>
          </a:p>
        </p:txBody>
      </p:sp>
      <p:sp>
        <p:nvSpPr>
          <p:cNvPr id="35880" name="Text Box 39"/>
          <p:cNvSpPr txBox="1">
            <a:spLocks noChangeArrowheads="1"/>
          </p:cNvSpPr>
          <p:nvPr/>
        </p:nvSpPr>
        <p:spPr bwMode="auto">
          <a:xfrm>
            <a:off x="6553200" y="44958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</a:t>
            </a:r>
          </a:p>
        </p:txBody>
      </p:sp>
      <p:sp>
        <p:nvSpPr>
          <p:cNvPr id="35881" name="Text Box 40"/>
          <p:cNvSpPr txBox="1">
            <a:spLocks noChangeArrowheads="1"/>
          </p:cNvSpPr>
          <p:nvPr/>
        </p:nvSpPr>
        <p:spPr bwMode="auto">
          <a:xfrm>
            <a:off x="1905000" y="29718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</a:t>
            </a:r>
          </a:p>
        </p:txBody>
      </p:sp>
      <p:sp>
        <p:nvSpPr>
          <p:cNvPr id="35882" name="Text Box 41"/>
          <p:cNvSpPr txBox="1">
            <a:spLocks noChangeArrowheads="1"/>
          </p:cNvSpPr>
          <p:nvPr/>
        </p:nvSpPr>
        <p:spPr bwMode="auto">
          <a:xfrm>
            <a:off x="1127125" y="4405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</a:p>
        </p:txBody>
      </p:sp>
      <p:sp>
        <p:nvSpPr>
          <p:cNvPr id="35883" name="Text Box 42"/>
          <p:cNvSpPr txBox="1">
            <a:spLocks noChangeArrowheads="1"/>
          </p:cNvSpPr>
          <p:nvPr/>
        </p:nvSpPr>
        <p:spPr bwMode="auto">
          <a:xfrm>
            <a:off x="5410200" y="29718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</a:t>
            </a:r>
          </a:p>
        </p:txBody>
      </p:sp>
      <p:sp>
        <p:nvSpPr>
          <p:cNvPr id="35884" name="Freeform 43"/>
          <p:cNvSpPr>
            <a:spLocks/>
          </p:cNvSpPr>
          <p:nvPr/>
        </p:nvSpPr>
        <p:spPr bwMode="auto">
          <a:xfrm>
            <a:off x="1600200" y="4152900"/>
            <a:ext cx="241300" cy="419100"/>
          </a:xfrm>
          <a:custGeom>
            <a:avLst/>
            <a:gdLst>
              <a:gd name="T0" fmla="*/ 96 w 152"/>
              <a:gd name="T1" fmla="*/ 264 h 264"/>
              <a:gd name="T2" fmla="*/ 144 w 152"/>
              <a:gd name="T3" fmla="*/ 168 h 264"/>
              <a:gd name="T4" fmla="*/ 48 w 152"/>
              <a:gd name="T5" fmla="*/ 24 h 264"/>
              <a:gd name="T6" fmla="*/ 0 w 152"/>
              <a:gd name="T7" fmla="*/ 24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64"/>
              <a:gd name="T14" fmla="*/ 152 w 15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64">
                <a:moveTo>
                  <a:pt x="96" y="264"/>
                </a:moveTo>
                <a:cubicBezTo>
                  <a:pt x="124" y="236"/>
                  <a:pt x="152" y="208"/>
                  <a:pt x="144" y="168"/>
                </a:cubicBezTo>
                <a:cubicBezTo>
                  <a:pt x="136" y="128"/>
                  <a:pt x="72" y="48"/>
                  <a:pt x="48" y="24"/>
                </a:cubicBezTo>
                <a:cubicBezTo>
                  <a:pt x="24" y="0"/>
                  <a:pt x="12" y="12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85" name="Text Box 44"/>
          <p:cNvSpPr txBox="1">
            <a:spLocks noChangeArrowheads="1"/>
          </p:cNvSpPr>
          <p:nvPr/>
        </p:nvSpPr>
        <p:spPr bwMode="auto">
          <a:xfrm>
            <a:off x="1752600" y="4191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60</a:t>
            </a:r>
            <a:r>
              <a:rPr lang="en-US" sz="1600" baseline="30000"/>
              <a:t>0</a:t>
            </a:r>
          </a:p>
        </p:txBody>
      </p:sp>
      <p:sp>
        <p:nvSpPr>
          <p:cNvPr id="35886" name="Text Box 45"/>
          <p:cNvSpPr txBox="1">
            <a:spLocks noChangeArrowheads="1"/>
          </p:cNvSpPr>
          <p:nvPr/>
        </p:nvSpPr>
        <p:spPr bwMode="auto">
          <a:xfrm>
            <a:off x="4648200" y="3581400"/>
            <a:ext cx="563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20 ft</a:t>
            </a:r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>
            <a:off x="5486400" y="3308350"/>
            <a:ext cx="0" cy="1263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5470525" y="3973513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10(3)</a:t>
            </a:r>
            <a:r>
              <a:rPr lang="en-US" sz="1400" b="1" baseline="30000"/>
              <a:t>1/3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55393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B7D46A-5B47-41E6-891B-D6CF35CE9343}" type="slidenum">
              <a:rPr lang="en-US"/>
              <a:pPr/>
              <a:t>38</a:t>
            </a:fld>
            <a:endParaRPr 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276350" y="0"/>
            <a:ext cx="481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Problem 3.7 continued -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5.6.1 </a:t>
            </a:r>
            <a:r>
              <a:rPr lang="en-US" b="1" dirty="0">
                <a:solidFill>
                  <a:srgbClr val="0000FF"/>
                </a:solidFill>
              </a:rPr>
              <a:t>Place unit load over AB</a:t>
            </a:r>
            <a:endParaRPr lang="en-US" dirty="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22325" y="1208088"/>
            <a:ext cx="4760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(i) To compute GF, cut section (1) - (1)</a:t>
            </a:r>
            <a:endParaRPr lang="en-US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209800" y="4621213"/>
            <a:ext cx="548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Taking moment about B to its right,</a:t>
            </a:r>
          </a:p>
          <a:p>
            <a:r>
              <a:rPr lang="en-US" sz="2000"/>
              <a:t> (R</a:t>
            </a:r>
            <a:r>
              <a:rPr lang="en-US" sz="2000" baseline="-25000"/>
              <a:t>D</a:t>
            </a:r>
            <a:r>
              <a:rPr lang="en-US" sz="2000"/>
              <a:t>)(40) - (F</a:t>
            </a:r>
            <a:r>
              <a:rPr lang="en-US" sz="2000" baseline="-25000"/>
              <a:t>GF</a:t>
            </a:r>
            <a:r>
              <a:rPr lang="en-US" sz="2000"/>
              <a:t>)(10</a:t>
            </a:r>
            <a:r>
              <a:rPr lang="en-US" sz="2000">
                <a:sym typeface="Symbol" pitchFamily="18" charset="2"/>
              </a:rPr>
              <a:t>3) = 0</a:t>
            </a:r>
          </a:p>
          <a:p>
            <a:r>
              <a:rPr lang="en-US" sz="2000">
                <a:sym typeface="Symbol" pitchFamily="18" charset="2"/>
              </a:rPr>
              <a:t>	F</a:t>
            </a:r>
            <a:r>
              <a:rPr lang="en-US" sz="2000" baseline="-25000">
                <a:sym typeface="Symbol" pitchFamily="18" charset="2"/>
              </a:rPr>
              <a:t>GF</a:t>
            </a:r>
            <a:r>
              <a:rPr lang="en-US" sz="2000">
                <a:sym typeface="Symbol" pitchFamily="18" charset="2"/>
              </a:rPr>
              <a:t> = (x/60)(40)(1/ </a:t>
            </a:r>
            <a:r>
              <a:rPr lang="en-US" sz="2000"/>
              <a:t>10</a:t>
            </a:r>
            <a:r>
              <a:rPr lang="en-US" sz="2000">
                <a:sym typeface="Symbol" pitchFamily="18" charset="2"/>
              </a:rPr>
              <a:t>3) = x/(15 3) (-ve)</a:t>
            </a:r>
            <a:endParaRPr lang="en-US">
              <a:sym typeface="Symbol" pitchFamily="18" charset="2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04800" y="4773613"/>
            <a:ext cx="1398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 x = 0,</a:t>
            </a:r>
          </a:p>
          <a:p>
            <a:r>
              <a:rPr lang="en-US" sz="2000"/>
              <a:t>F</a:t>
            </a:r>
            <a:r>
              <a:rPr lang="en-US" sz="2000" baseline="-25000"/>
              <a:t>GF</a:t>
            </a:r>
            <a:r>
              <a:rPr lang="en-US" sz="2000"/>
              <a:t> = 0</a:t>
            </a:r>
          </a:p>
          <a:p>
            <a:r>
              <a:rPr lang="en-US" sz="2000"/>
              <a:t>At x = 20 ft</a:t>
            </a:r>
          </a:p>
          <a:p>
            <a:r>
              <a:rPr lang="en-US" sz="2000"/>
              <a:t>F</a:t>
            </a:r>
            <a:r>
              <a:rPr lang="en-US" sz="2000" baseline="-25000"/>
              <a:t>GF</a:t>
            </a:r>
            <a:r>
              <a:rPr lang="en-US" sz="2000"/>
              <a:t> = - 0.77</a:t>
            </a:r>
            <a:endParaRPr lang="en-US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1981200" y="4724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1066800" y="2362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304800" y="3581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V="1">
            <a:off x="304800" y="2362200"/>
            <a:ext cx="762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1066800" y="2362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6" name="Line 11"/>
          <p:cNvSpPr>
            <a:spLocks noChangeShapeType="1"/>
          </p:cNvSpPr>
          <p:nvPr/>
        </p:nvSpPr>
        <p:spPr bwMode="auto">
          <a:xfrm flipV="1">
            <a:off x="1905000" y="2971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>
            <a:off x="2895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8" name="Line 13"/>
          <p:cNvSpPr>
            <a:spLocks noChangeShapeType="1"/>
          </p:cNvSpPr>
          <p:nvPr/>
        </p:nvSpPr>
        <p:spPr bwMode="auto">
          <a:xfrm>
            <a:off x="2819400" y="3581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 flipV="1">
            <a:off x="2743200" y="2362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80" name="Line 15"/>
          <p:cNvSpPr>
            <a:spLocks noChangeShapeType="1"/>
          </p:cNvSpPr>
          <p:nvPr/>
        </p:nvSpPr>
        <p:spPr bwMode="auto">
          <a:xfrm>
            <a:off x="3124200" y="23622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 flipV="1">
            <a:off x="4267200" y="23622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5486400" y="2362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83" name="Freeform 18"/>
          <p:cNvSpPr>
            <a:spLocks/>
          </p:cNvSpPr>
          <p:nvPr/>
        </p:nvSpPr>
        <p:spPr bwMode="auto">
          <a:xfrm>
            <a:off x="2349500" y="2133600"/>
            <a:ext cx="241300" cy="1676400"/>
          </a:xfrm>
          <a:custGeom>
            <a:avLst/>
            <a:gdLst>
              <a:gd name="T0" fmla="*/ 104 w 152"/>
              <a:gd name="T1" fmla="*/ 0 h 1056"/>
              <a:gd name="T2" fmla="*/ 56 w 152"/>
              <a:gd name="T3" fmla="*/ 192 h 1056"/>
              <a:gd name="T4" fmla="*/ 152 w 152"/>
              <a:gd name="T5" fmla="*/ 336 h 1056"/>
              <a:gd name="T6" fmla="*/ 56 w 152"/>
              <a:gd name="T7" fmla="*/ 576 h 1056"/>
              <a:gd name="T8" fmla="*/ 104 w 152"/>
              <a:gd name="T9" fmla="*/ 768 h 1056"/>
              <a:gd name="T10" fmla="*/ 8 w 152"/>
              <a:gd name="T11" fmla="*/ 960 h 1056"/>
              <a:gd name="T12" fmla="*/ 56 w 152"/>
              <a:gd name="T13" fmla="*/ 1056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056"/>
              <a:gd name="T23" fmla="*/ 152 w 152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056">
                <a:moveTo>
                  <a:pt x="104" y="0"/>
                </a:moveTo>
                <a:cubicBezTo>
                  <a:pt x="76" y="68"/>
                  <a:pt x="48" y="136"/>
                  <a:pt x="56" y="192"/>
                </a:cubicBezTo>
                <a:cubicBezTo>
                  <a:pt x="64" y="248"/>
                  <a:pt x="152" y="272"/>
                  <a:pt x="152" y="336"/>
                </a:cubicBezTo>
                <a:cubicBezTo>
                  <a:pt x="152" y="400"/>
                  <a:pt x="64" y="504"/>
                  <a:pt x="56" y="576"/>
                </a:cubicBezTo>
                <a:cubicBezTo>
                  <a:pt x="48" y="648"/>
                  <a:pt x="112" y="704"/>
                  <a:pt x="104" y="768"/>
                </a:cubicBezTo>
                <a:cubicBezTo>
                  <a:pt x="96" y="832"/>
                  <a:pt x="16" y="912"/>
                  <a:pt x="8" y="960"/>
                </a:cubicBezTo>
                <a:cubicBezTo>
                  <a:pt x="0" y="1008"/>
                  <a:pt x="48" y="1040"/>
                  <a:pt x="56" y="10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84" name="Freeform 19"/>
          <p:cNvSpPr>
            <a:spLocks/>
          </p:cNvSpPr>
          <p:nvPr/>
        </p:nvSpPr>
        <p:spPr bwMode="auto">
          <a:xfrm>
            <a:off x="2590800" y="2133600"/>
            <a:ext cx="241300" cy="1676400"/>
          </a:xfrm>
          <a:custGeom>
            <a:avLst/>
            <a:gdLst>
              <a:gd name="T0" fmla="*/ 104 w 152"/>
              <a:gd name="T1" fmla="*/ 0 h 1056"/>
              <a:gd name="T2" fmla="*/ 56 w 152"/>
              <a:gd name="T3" fmla="*/ 192 h 1056"/>
              <a:gd name="T4" fmla="*/ 152 w 152"/>
              <a:gd name="T5" fmla="*/ 336 h 1056"/>
              <a:gd name="T6" fmla="*/ 56 w 152"/>
              <a:gd name="T7" fmla="*/ 576 h 1056"/>
              <a:gd name="T8" fmla="*/ 104 w 152"/>
              <a:gd name="T9" fmla="*/ 768 h 1056"/>
              <a:gd name="T10" fmla="*/ 8 w 152"/>
              <a:gd name="T11" fmla="*/ 960 h 1056"/>
              <a:gd name="T12" fmla="*/ 56 w 152"/>
              <a:gd name="T13" fmla="*/ 1056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056"/>
              <a:gd name="T23" fmla="*/ 152 w 152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056">
                <a:moveTo>
                  <a:pt x="104" y="0"/>
                </a:moveTo>
                <a:cubicBezTo>
                  <a:pt x="76" y="68"/>
                  <a:pt x="48" y="136"/>
                  <a:pt x="56" y="192"/>
                </a:cubicBezTo>
                <a:cubicBezTo>
                  <a:pt x="64" y="248"/>
                  <a:pt x="152" y="272"/>
                  <a:pt x="152" y="336"/>
                </a:cubicBezTo>
                <a:cubicBezTo>
                  <a:pt x="152" y="400"/>
                  <a:pt x="64" y="504"/>
                  <a:pt x="56" y="576"/>
                </a:cubicBezTo>
                <a:cubicBezTo>
                  <a:pt x="48" y="648"/>
                  <a:pt x="112" y="704"/>
                  <a:pt x="104" y="768"/>
                </a:cubicBezTo>
                <a:cubicBezTo>
                  <a:pt x="96" y="832"/>
                  <a:pt x="16" y="912"/>
                  <a:pt x="8" y="960"/>
                </a:cubicBezTo>
                <a:cubicBezTo>
                  <a:pt x="0" y="1008"/>
                  <a:pt x="48" y="1040"/>
                  <a:pt x="56" y="10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85" name="Text Box 20"/>
          <p:cNvSpPr txBox="1">
            <a:spLocks noChangeArrowheads="1"/>
          </p:cNvSpPr>
          <p:nvPr/>
        </p:nvSpPr>
        <p:spPr bwMode="auto">
          <a:xfrm>
            <a:off x="2362200" y="3810000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(1)</a:t>
            </a:r>
          </a:p>
        </p:txBody>
      </p:sp>
      <p:sp>
        <p:nvSpPr>
          <p:cNvPr id="36886" name="Text Box 21"/>
          <p:cNvSpPr txBox="1">
            <a:spLocks noChangeArrowheads="1"/>
          </p:cNvSpPr>
          <p:nvPr/>
        </p:nvSpPr>
        <p:spPr bwMode="auto">
          <a:xfrm>
            <a:off x="2438400" y="1828800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(1)</a:t>
            </a:r>
          </a:p>
        </p:txBody>
      </p:sp>
      <p:sp>
        <p:nvSpPr>
          <p:cNvPr id="36887" name="Line 22"/>
          <p:cNvSpPr>
            <a:spLocks noChangeShapeType="1"/>
          </p:cNvSpPr>
          <p:nvPr/>
        </p:nvSpPr>
        <p:spPr bwMode="auto">
          <a:xfrm flipH="1">
            <a:off x="2590800" y="3581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0" y="33528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</a:p>
        </p:txBody>
      </p:sp>
      <p:sp>
        <p:nvSpPr>
          <p:cNvPr id="36889" name="Text Box 24"/>
          <p:cNvSpPr txBox="1">
            <a:spLocks noChangeArrowheads="1"/>
          </p:cNvSpPr>
          <p:nvPr/>
        </p:nvSpPr>
        <p:spPr bwMode="auto">
          <a:xfrm>
            <a:off x="1752600" y="35814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</a:t>
            </a:r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114800" y="35814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</a:t>
            </a:r>
          </a:p>
        </p:txBody>
      </p:sp>
      <p:sp>
        <p:nvSpPr>
          <p:cNvPr id="36891" name="Text Box 26"/>
          <p:cNvSpPr txBox="1">
            <a:spLocks noChangeArrowheads="1"/>
          </p:cNvSpPr>
          <p:nvPr/>
        </p:nvSpPr>
        <p:spPr bwMode="auto">
          <a:xfrm>
            <a:off x="6324600" y="35052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914400" y="2057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</a:t>
            </a:r>
          </a:p>
        </p:txBody>
      </p:sp>
      <p:sp>
        <p:nvSpPr>
          <p:cNvPr id="36893" name="Text Box 28"/>
          <p:cNvSpPr txBox="1">
            <a:spLocks noChangeArrowheads="1"/>
          </p:cNvSpPr>
          <p:nvPr/>
        </p:nvSpPr>
        <p:spPr bwMode="auto">
          <a:xfrm>
            <a:off x="2971800" y="2057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</a:t>
            </a:r>
          </a:p>
        </p:txBody>
      </p:sp>
      <p:sp>
        <p:nvSpPr>
          <p:cNvPr id="36894" name="Text Box 29"/>
          <p:cNvSpPr txBox="1">
            <a:spLocks noChangeArrowheads="1"/>
          </p:cNvSpPr>
          <p:nvPr/>
        </p:nvSpPr>
        <p:spPr bwMode="auto">
          <a:xfrm>
            <a:off x="5334000" y="20574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</a:t>
            </a:r>
          </a:p>
        </p:txBody>
      </p:sp>
      <p:sp>
        <p:nvSpPr>
          <p:cNvPr id="36895" name="Line 30"/>
          <p:cNvSpPr>
            <a:spLocks noChangeShapeType="1"/>
          </p:cNvSpPr>
          <p:nvPr/>
        </p:nvSpPr>
        <p:spPr bwMode="auto">
          <a:xfrm>
            <a:off x="3048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96" name="Line 31"/>
          <p:cNvSpPr>
            <a:spLocks noChangeShapeType="1"/>
          </p:cNvSpPr>
          <p:nvPr/>
        </p:nvSpPr>
        <p:spPr bwMode="auto">
          <a:xfrm>
            <a:off x="63246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97" name="Line 32"/>
          <p:cNvSpPr>
            <a:spLocks noChangeShapeType="1"/>
          </p:cNvSpPr>
          <p:nvPr/>
        </p:nvSpPr>
        <p:spPr bwMode="auto">
          <a:xfrm>
            <a:off x="11430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98" name="Line 33"/>
          <p:cNvSpPr>
            <a:spLocks noChangeShapeType="1"/>
          </p:cNvSpPr>
          <p:nvPr/>
        </p:nvSpPr>
        <p:spPr bwMode="auto">
          <a:xfrm>
            <a:off x="304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04800" y="3200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685800" y="28956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x</a:t>
            </a:r>
          </a:p>
        </p:txBody>
      </p:sp>
      <p:sp>
        <p:nvSpPr>
          <p:cNvPr id="36901" name="Text Box 38"/>
          <p:cNvSpPr txBox="1">
            <a:spLocks noChangeArrowheads="1"/>
          </p:cNvSpPr>
          <p:nvPr/>
        </p:nvSpPr>
        <p:spPr bwMode="auto">
          <a:xfrm>
            <a:off x="152400" y="2514600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</a:rPr>
              <a:t>1-x/20</a:t>
            </a:r>
            <a:endParaRPr lang="en-US" sz="1600"/>
          </a:p>
        </p:txBody>
      </p:sp>
      <p:sp>
        <p:nvSpPr>
          <p:cNvPr id="36902" name="Text Box 40"/>
          <p:cNvSpPr txBox="1">
            <a:spLocks noChangeArrowheads="1"/>
          </p:cNvSpPr>
          <p:nvPr/>
        </p:nvSpPr>
        <p:spPr bwMode="auto">
          <a:xfrm>
            <a:off x="1752600" y="25908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</a:rPr>
              <a:t>x/20</a:t>
            </a:r>
            <a:endParaRPr lang="en-US" sz="1600"/>
          </a:p>
        </p:txBody>
      </p:sp>
      <p:sp>
        <p:nvSpPr>
          <p:cNvPr id="36903" name="Text Box 41"/>
          <p:cNvSpPr txBox="1">
            <a:spLocks noChangeArrowheads="1"/>
          </p:cNvSpPr>
          <p:nvPr/>
        </p:nvSpPr>
        <p:spPr bwMode="auto">
          <a:xfrm>
            <a:off x="990600" y="25908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36904" name="Freeform 43"/>
          <p:cNvSpPr>
            <a:spLocks/>
          </p:cNvSpPr>
          <p:nvPr/>
        </p:nvSpPr>
        <p:spPr bwMode="auto">
          <a:xfrm>
            <a:off x="2133600" y="3352800"/>
            <a:ext cx="76200" cy="228600"/>
          </a:xfrm>
          <a:custGeom>
            <a:avLst/>
            <a:gdLst>
              <a:gd name="T0" fmla="*/ 0 w 48"/>
              <a:gd name="T1" fmla="*/ 144 h 144"/>
              <a:gd name="T2" fmla="*/ 48 w 48"/>
              <a:gd name="T3" fmla="*/ 48 h 144"/>
              <a:gd name="T4" fmla="*/ 0 w 48"/>
              <a:gd name="T5" fmla="*/ 0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0" y="144"/>
                </a:moveTo>
                <a:cubicBezTo>
                  <a:pt x="24" y="108"/>
                  <a:pt x="48" y="72"/>
                  <a:pt x="48" y="48"/>
                </a:cubicBezTo>
                <a:cubicBezTo>
                  <a:pt x="48" y="24"/>
                  <a:pt x="8" y="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905" name="Text Box 44"/>
          <p:cNvSpPr txBox="1">
            <a:spLocks noChangeArrowheads="1"/>
          </p:cNvSpPr>
          <p:nvPr/>
        </p:nvSpPr>
        <p:spPr bwMode="auto">
          <a:xfrm>
            <a:off x="2133600" y="327660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60</a:t>
            </a:r>
            <a:r>
              <a:rPr lang="en-US" sz="1200" baseline="30000"/>
              <a:t>0</a:t>
            </a:r>
          </a:p>
        </p:txBody>
      </p:sp>
      <p:sp>
        <p:nvSpPr>
          <p:cNvPr id="36906" name="Text Box 45"/>
          <p:cNvSpPr txBox="1">
            <a:spLocks noChangeArrowheads="1"/>
          </p:cNvSpPr>
          <p:nvPr/>
        </p:nvSpPr>
        <p:spPr bwMode="auto">
          <a:xfrm>
            <a:off x="0" y="3914775"/>
            <a:ext cx="142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R</a:t>
            </a:r>
            <a:r>
              <a:rPr lang="en-US" sz="2000" b="1" u="sng" baseline="-25000">
                <a:solidFill>
                  <a:srgbClr val="FF00FF"/>
                </a:solidFill>
              </a:rPr>
              <a:t>A</a:t>
            </a:r>
            <a:r>
              <a:rPr lang="en-US" sz="2000" b="1" u="sng">
                <a:solidFill>
                  <a:srgbClr val="FF00FF"/>
                </a:solidFill>
              </a:rPr>
              <a:t>= 1- x/60</a:t>
            </a:r>
          </a:p>
        </p:txBody>
      </p:sp>
      <p:sp>
        <p:nvSpPr>
          <p:cNvPr id="36907" name="Text Box 46"/>
          <p:cNvSpPr txBox="1">
            <a:spLocks noChangeArrowheads="1"/>
          </p:cNvSpPr>
          <p:nvPr/>
        </p:nvSpPr>
        <p:spPr bwMode="auto">
          <a:xfrm>
            <a:off x="6096000" y="3914775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R</a:t>
            </a:r>
            <a:r>
              <a:rPr lang="en-US" sz="2000" b="1" u="sng" baseline="-25000">
                <a:solidFill>
                  <a:srgbClr val="FF00FF"/>
                </a:solidFill>
              </a:rPr>
              <a:t>D</a:t>
            </a:r>
            <a:r>
              <a:rPr lang="en-US" sz="2000" b="1" u="sng">
                <a:solidFill>
                  <a:srgbClr val="FF00FF"/>
                </a:solidFill>
              </a:rPr>
              <a:t>=x/60</a:t>
            </a:r>
            <a:endParaRPr lang="en-US" sz="1600"/>
          </a:p>
        </p:txBody>
      </p:sp>
      <p:sp>
        <p:nvSpPr>
          <p:cNvPr id="36908" name="Line 47"/>
          <p:cNvSpPr>
            <a:spLocks noChangeShapeType="1"/>
          </p:cNvSpPr>
          <p:nvPr/>
        </p:nvSpPr>
        <p:spPr bwMode="auto">
          <a:xfrm flipH="1">
            <a:off x="26670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909" name="Line 49"/>
          <p:cNvSpPr>
            <a:spLocks noChangeShapeType="1"/>
          </p:cNvSpPr>
          <p:nvPr/>
        </p:nvSpPr>
        <p:spPr bwMode="auto">
          <a:xfrm>
            <a:off x="330200" y="285115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910" name="Line 51"/>
          <p:cNvSpPr>
            <a:spLocks noChangeShapeType="1"/>
          </p:cNvSpPr>
          <p:nvPr/>
        </p:nvSpPr>
        <p:spPr bwMode="auto">
          <a:xfrm>
            <a:off x="304800" y="2927350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911" name="Line 55"/>
          <p:cNvSpPr>
            <a:spLocks noChangeShapeType="1"/>
          </p:cNvSpPr>
          <p:nvPr/>
        </p:nvSpPr>
        <p:spPr bwMode="auto">
          <a:xfrm>
            <a:off x="19050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98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83DF0B-7FD2-463A-9658-6FA5DDFBA58A}" type="slidenum">
              <a:rPr lang="en-US"/>
              <a:pPr/>
              <a:t>39</a:t>
            </a:fld>
            <a:endParaRPr lang="en-US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974725" y="295275"/>
            <a:ext cx="46371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PROBLEM </a:t>
            </a:r>
            <a:r>
              <a:rPr lang="en-US" b="1" u="sng" dirty="0" smtClean="0">
                <a:solidFill>
                  <a:srgbClr val="0000FF"/>
                </a:solidFill>
              </a:rPr>
              <a:t>5.6 </a:t>
            </a:r>
            <a:r>
              <a:rPr lang="en-US" b="1" u="sng" dirty="0">
                <a:solidFill>
                  <a:srgbClr val="0000FF"/>
                </a:solidFill>
              </a:rPr>
              <a:t>CONTINUED -</a:t>
            </a:r>
            <a:r>
              <a:rPr lang="en-US" sz="2800" u="sng" dirty="0"/>
              <a:t> </a:t>
            </a:r>
          </a:p>
          <a:p>
            <a:r>
              <a:rPr lang="en-US" sz="2200" b="1" u="sng" dirty="0">
                <a:solidFill>
                  <a:srgbClr val="FF00FF"/>
                </a:solidFill>
              </a:rPr>
              <a:t>(ii) To compute F</a:t>
            </a:r>
            <a:r>
              <a:rPr lang="en-US" sz="2200" b="1" u="sng" baseline="-25000" dirty="0">
                <a:solidFill>
                  <a:srgbClr val="FF00FF"/>
                </a:solidFill>
              </a:rPr>
              <a:t>FC</a:t>
            </a:r>
            <a:r>
              <a:rPr lang="en-US" sz="2200" b="1" u="sng" dirty="0">
                <a:solidFill>
                  <a:srgbClr val="FF00FF"/>
                </a:solidFill>
              </a:rPr>
              <a:t>, cut section (2) - (2)</a:t>
            </a:r>
            <a:endParaRPr lang="en-US" dirty="0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219200" y="4087813"/>
            <a:ext cx="5957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Resolving vertically over the right hand section</a:t>
            </a:r>
          </a:p>
          <a:p>
            <a:r>
              <a:rPr lang="en-US" sz="2000"/>
              <a:t>	F</a:t>
            </a:r>
            <a:r>
              <a:rPr lang="en-US" sz="2000" baseline="-25000"/>
              <a:t>FC</a:t>
            </a:r>
            <a:r>
              <a:rPr lang="en-US" sz="2000"/>
              <a:t> cos30</a:t>
            </a:r>
            <a:r>
              <a:rPr lang="en-US" sz="2000" baseline="30000"/>
              <a:t>0</a:t>
            </a:r>
            <a:r>
              <a:rPr lang="en-US" sz="2000"/>
              <a:t> - R</a:t>
            </a:r>
            <a:r>
              <a:rPr lang="en-US" sz="2000" baseline="-25000"/>
              <a:t>D</a:t>
            </a:r>
            <a:r>
              <a:rPr lang="en-US" sz="2000"/>
              <a:t> = 0</a:t>
            </a:r>
          </a:p>
          <a:p>
            <a:r>
              <a:rPr lang="en-US" sz="2000"/>
              <a:t>	F</a:t>
            </a:r>
            <a:r>
              <a:rPr lang="en-US" sz="2000" baseline="-25000"/>
              <a:t>FC</a:t>
            </a:r>
            <a:r>
              <a:rPr lang="en-US" sz="2000"/>
              <a:t> = R</a:t>
            </a:r>
            <a:r>
              <a:rPr lang="en-US" sz="2000" baseline="-25000"/>
              <a:t>D</a:t>
            </a:r>
            <a:r>
              <a:rPr lang="en-US" sz="2000"/>
              <a:t>/cos30 = (x/60)(2/</a:t>
            </a:r>
            <a:r>
              <a:rPr lang="en-US" sz="2000">
                <a:sym typeface="Symbol" pitchFamily="18" charset="2"/>
              </a:rPr>
              <a:t>3) = x/(30 3) (-ve)</a:t>
            </a:r>
            <a:endParaRPr lang="en-US" sz="2000"/>
          </a:p>
          <a:p>
            <a:endParaRPr lang="en-US" sz="2000"/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685800" y="3276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600200" y="1752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 flipV="1">
            <a:off x="685800" y="1752600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 flipV="1">
            <a:off x="2819400" y="1752600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600200" y="1752600"/>
            <a:ext cx="1219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6858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1119188" y="2787650"/>
            <a:ext cx="185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FF"/>
                </a:solidFill>
              </a:rPr>
              <a:t>reactions at nodes</a:t>
            </a:r>
            <a:endParaRPr lang="en-US" sz="1600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1600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6858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914400" y="22098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37903" name="Text Box 17"/>
          <p:cNvSpPr txBox="1">
            <a:spLocks noChangeArrowheads="1"/>
          </p:cNvSpPr>
          <p:nvPr/>
        </p:nvSpPr>
        <p:spPr bwMode="auto">
          <a:xfrm>
            <a:off x="1524000" y="2133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37904" name="Text Box 18"/>
          <p:cNvSpPr txBox="1">
            <a:spLocks noChangeArrowheads="1"/>
          </p:cNvSpPr>
          <p:nvPr/>
        </p:nvSpPr>
        <p:spPr bwMode="auto">
          <a:xfrm>
            <a:off x="601663" y="2605088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rgbClr val="FF00FF"/>
                </a:solidFill>
              </a:rPr>
              <a:t>1-x/20</a:t>
            </a:r>
            <a:endParaRPr lang="en-US" sz="1600"/>
          </a:p>
        </p:txBody>
      </p:sp>
      <p:sp>
        <p:nvSpPr>
          <p:cNvPr id="37905" name="Text Box 19"/>
          <p:cNvSpPr txBox="1">
            <a:spLocks noChangeArrowheads="1"/>
          </p:cNvSpPr>
          <p:nvPr/>
        </p:nvSpPr>
        <p:spPr bwMode="auto">
          <a:xfrm>
            <a:off x="2438400" y="2336800"/>
            <a:ext cx="631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solidFill>
                  <a:srgbClr val="FF00FF"/>
                </a:solidFill>
              </a:rPr>
              <a:t>x/20</a:t>
            </a:r>
            <a:endParaRPr lang="en-US" sz="1400" b="1" u="sng">
              <a:solidFill>
                <a:srgbClr val="FF00FF"/>
              </a:solidFill>
            </a:endParaRPr>
          </a:p>
        </p:txBody>
      </p:sp>
      <p:sp>
        <p:nvSpPr>
          <p:cNvPr id="37906" name="Line 20"/>
          <p:cNvSpPr>
            <a:spLocks noChangeShapeType="1"/>
          </p:cNvSpPr>
          <p:nvPr/>
        </p:nvSpPr>
        <p:spPr bwMode="auto">
          <a:xfrm flipH="1">
            <a:off x="4114800" y="1524000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3733800" y="17526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8" name="Line 22"/>
          <p:cNvSpPr>
            <a:spLocks noChangeShapeType="1"/>
          </p:cNvSpPr>
          <p:nvPr/>
        </p:nvSpPr>
        <p:spPr bwMode="auto">
          <a:xfrm flipH="1">
            <a:off x="4267200" y="1600200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9" name="Line 23"/>
          <p:cNvSpPr>
            <a:spLocks noChangeShapeType="1"/>
          </p:cNvSpPr>
          <p:nvPr/>
        </p:nvSpPr>
        <p:spPr bwMode="auto">
          <a:xfrm>
            <a:off x="5410200" y="1752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0" name="Line 24"/>
          <p:cNvSpPr>
            <a:spLocks noChangeShapeType="1"/>
          </p:cNvSpPr>
          <p:nvPr/>
        </p:nvSpPr>
        <p:spPr bwMode="auto">
          <a:xfrm>
            <a:off x="44196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1" name="Line 25"/>
          <p:cNvSpPr>
            <a:spLocks noChangeShapeType="1"/>
          </p:cNvSpPr>
          <p:nvPr/>
        </p:nvSpPr>
        <p:spPr bwMode="auto">
          <a:xfrm>
            <a:off x="5867400" y="17526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2" name="Line 26"/>
          <p:cNvSpPr>
            <a:spLocks noChangeShapeType="1"/>
          </p:cNvSpPr>
          <p:nvPr/>
        </p:nvSpPr>
        <p:spPr bwMode="auto">
          <a:xfrm flipH="1">
            <a:off x="5029200" y="1752600"/>
            <a:ext cx="838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3" name="Line 27"/>
          <p:cNvSpPr>
            <a:spLocks noChangeShapeType="1"/>
          </p:cNvSpPr>
          <p:nvPr/>
        </p:nvSpPr>
        <p:spPr bwMode="auto">
          <a:xfrm>
            <a:off x="4648200" y="2895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4" name="Text Box 28"/>
          <p:cNvSpPr txBox="1">
            <a:spLocks noChangeArrowheads="1"/>
          </p:cNvSpPr>
          <p:nvPr/>
        </p:nvSpPr>
        <p:spPr bwMode="auto">
          <a:xfrm>
            <a:off x="3946525" y="3490913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(2)</a:t>
            </a:r>
          </a:p>
        </p:txBody>
      </p:sp>
      <p:sp>
        <p:nvSpPr>
          <p:cNvPr id="37915" name="Text Box 29"/>
          <p:cNvSpPr txBox="1">
            <a:spLocks noChangeArrowheads="1"/>
          </p:cNvSpPr>
          <p:nvPr/>
        </p:nvSpPr>
        <p:spPr bwMode="auto">
          <a:xfrm>
            <a:off x="5257800" y="1295400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(2)</a:t>
            </a:r>
          </a:p>
        </p:txBody>
      </p:sp>
      <p:sp>
        <p:nvSpPr>
          <p:cNvPr id="37916" name="Line 30"/>
          <p:cNvSpPr>
            <a:spLocks noChangeShapeType="1"/>
          </p:cNvSpPr>
          <p:nvPr/>
        </p:nvSpPr>
        <p:spPr bwMode="auto">
          <a:xfrm>
            <a:off x="50292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7" name="Freeform 31"/>
          <p:cNvSpPr>
            <a:spLocks/>
          </p:cNvSpPr>
          <p:nvPr/>
        </p:nvSpPr>
        <p:spPr bwMode="auto">
          <a:xfrm>
            <a:off x="5029200" y="2895600"/>
            <a:ext cx="152400" cy="76200"/>
          </a:xfrm>
          <a:custGeom>
            <a:avLst/>
            <a:gdLst>
              <a:gd name="T0" fmla="*/ 96 w 96"/>
              <a:gd name="T1" fmla="*/ 48 h 48"/>
              <a:gd name="T2" fmla="*/ 48 w 96"/>
              <a:gd name="T3" fmla="*/ 0 h 48"/>
              <a:gd name="T4" fmla="*/ 0 w 96"/>
              <a:gd name="T5" fmla="*/ 48 h 48"/>
              <a:gd name="T6" fmla="*/ 0 60000 65536"/>
              <a:gd name="T7" fmla="*/ 0 60000 65536"/>
              <a:gd name="T8" fmla="*/ 0 60000 65536"/>
              <a:gd name="T9" fmla="*/ 0 w 96"/>
              <a:gd name="T10" fmla="*/ 0 h 48"/>
              <a:gd name="T11" fmla="*/ 96 w 9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48">
                <a:moveTo>
                  <a:pt x="96" y="48"/>
                </a:moveTo>
                <a:cubicBezTo>
                  <a:pt x="80" y="24"/>
                  <a:pt x="64" y="0"/>
                  <a:pt x="48" y="0"/>
                </a:cubicBezTo>
                <a:cubicBezTo>
                  <a:pt x="32" y="0"/>
                  <a:pt x="8" y="40"/>
                  <a:pt x="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8" name="Text Box 32"/>
          <p:cNvSpPr txBox="1">
            <a:spLocks noChangeArrowheads="1"/>
          </p:cNvSpPr>
          <p:nvPr/>
        </p:nvSpPr>
        <p:spPr bwMode="auto">
          <a:xfrm>
            <a:off x="4953000" y="266700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30</a:t>
            </a:r>
            <a:r>
              <a:rPr lang="en-US" sz="1200" baseline="30000"/>
              <a:t>0</a:t>
            </a:r>
          </a:p>
        </p:txBody>
      </p:sp>
      <p:sp>
        <p:nvSpPr>
          <p:cNvPr id="37919" name="Freeform 33"/>
          <p:cNvSpPr>
            <a:spLocks/>
          </p:cNvSpPr>
          <p:nvPr/>
        </p:nvSpPr>
        <p:spPr bwMode="auto">
          <a:xfrm>
            <a:off x="5257800" y="2819400"/>
            <a:ext cx="342900" cy="457200"/>
          </a:xfrm>
          <a:custGeom>
            <a:avLst/>
            <a:gdLst>
              <a:gd name="T0" fmla="*/ 144 w 216"/>
              <a:gd name="T1" fmla="*/ 288 h 288"/>
              <a:gd name="T2" fmla="*/ 192 w 216"/>
              <a:gd name="T3" fmla="*/ 144 h 288"/>
              <a:gd name="T4" fmla="*/ 0 w 216"/>
              <a:gd name="T5" fmla="*/ 0 h 288"/>
              <a:gd name="T6" fmla="*/ 0 60000 65536"/>
              <a:gd name="T7" fmla="*/ 0 60000 65536"/>
              <a:gd name="T8" fmla="*/ 0 60000 65536"/>
              <a:gd name="T9" fmla="*/ 0 w 216"/>
              <a:gd name="T10" fmla="*/ 0 h 288"/>
              <a:gd name="T11" fmla="*/ 216 w 21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288">
                <a:moveTo>
                  <a:pt x="144" y="288"/>
                </a:moveTo>
                <a:cubicBezTo>
                  <a:pt x="180" y="240"/>
                  <a:pt x="216" y="192"/>
                  <a:pt x="192" y="144"/>
                </a:cubicBezTo>
                <a:cubicBezTo>
                  <a:pt x="168" y="96"/>
                  <a:pt x="32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920" name="Text Box 34"/>
          <p:cNvSpPr txBox="1">
            <a:spLocks noChangeArrowheads="1"/>
          </p:cNvSpPr>
          <p:nvPr/>
        </p:nvSpPr>
        <p:spPr bwMode="auto">
          <a:xfrm>
            <a:off x="5486400" y="2819400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60</a:t>
            </a:r>
            <a:r>
              <a:rPr lang="en-US" sz="1400" baseline="30000"/>
              <a:t>0</a:t>
            </a:r>
          </a:p>
        </p:txBody>
      </p:sp>
      <p:sp>
        <p:nvSpPr>
          <p:cNvPr id="37921" name="Text Box 35"/>
          <p:cNvSpPr txBox="1">
            <a:spLocks noChangeArrowheads="1"/>
          </p:cNvSpPr>
          <p:nvPr/>
        </p:nvSpPr>
        <p:spPr bwMode="auto">
          <a:xfrm>
            <a:off x="288925" y="321151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37922" name="Text Box 36"/>
          <p:cNvSpPr txBox="1">
            <a:spLocks noChangeArrowheads="1"/>
          </p:cNvSpPr>
          <p:nvPr/>
        </p:nvSpPr>
        <p:spPr bwMode="auto">
          <a:xfrm>
            <a:off x="2667000" y="32766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37923" name="Text Box 37"/>
          <p:cNvSpPr txBox="1">
            <a:spLocks noChangeArrowheads="1"/>
          </p:cNvSpPr>
          <p:nvPr/>
        </p:nvSpPr>
        <p:spPr bwMode="auto">
          <a:xfrm>
            <a:off x="4876800" y="32766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</a:t>
            </a:r>
          </a:p>
        </p:txBody>
      </p:sp>
      <p:sp>
        <p:nvSpPr>
          <p:cNvPr id="37924" name="Text Box 38"/>
          <p:cNvSpPr txBox="1">
            <a:spLocks noChangeArrowheads="1"/>
          </p:cNvSpPr>
          <p:nvPr/>
        </p:nvSpPr>
        <p:spPr bwMode="auto">
          <a:xfrm>
            <a:off x="7239000" y="32004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</a:t>
            </a:r>
          </a:p>
        </p:txBody>
      </p:sp>
      <p:sp>
        <p:nvSpPr>
          <p:cNvPr id="37925" name="Text Box 39"/>
          <p:cNvSpPr txBox="1">
            <a:spLocks noChangeArrowheads="1"/>
          </p:cNvSpPr>
          <p:nvPr/>
        </p:nvSpPr>
        <p:spPr bwMode="auto">
          <a:xfrm>
            <a:off x="1447800" y="14478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G</a:t>
            </a:r>
          </a:p>
        </p:txBody>
      </p:sp>
      <p:sp>
        <p:nvSpPr>
          <p:cNvPr id="37926" name="Text Box 40"/>
          <p:cNvSpPr txBox="1">
            <a:spLocks noChangeArrowheads="1"/>
          </p:cNvSpPr>
          <p:nvPr/>
        </p:nvSpPr>
        <p:spPr bwMode="auto">
          <a:xfrm>
            <a:off x="3581400" y="14478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</a:t>
            </a:r>
          </a:p>
        </p:txBody>
      </p:sp>
      <p:sp>
        <p:nvSpPr>
          <p:cNvPr id="37927" name="Text Box 41"/>
          <p:cNvSpPr txBox="1">
            <a:spLocks noChangeArrowheads="1"/>
          </p:cNvSpPr>
          <p:nvPr/>
        </p:nvSpPr>
        <p:spPr bwMode="auto">
          <a:xfrm>
            <a:off x="5791200" y="15240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37928" name="Line 42"/>
          <p:cNvSpPr>
            <a:spLocks noChangeShapeType="1"/>
          </p:cNvSpPr>
          <p:nvPr/>
        </p:nvSpPr>
        <p:spPr bwMode="auto">
          <a:xfrm>
            <a:off x="72390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9" name="Text Box 43"/>
          <p:cNvSpPr txBox="1">
            <a:spLocks noChangeArrowheads="1"/>
          </p:cNvSpPr>
          <p:nvPr/>
        </p:nvSpPr>
        <p:spPr bwMode="auto">
          <a:xfrm>
            <a:off x="517525" y="3595688"/>
            <a:ext cx="135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R</a:t>
            </a:r>
            <a:r>
              <a:rPr lang="en-US" sz="2000" b="1" u="sng" baseline="-25000">
                <a:solidFill>
                  <a:srgbClr val="FF00FF"/>
                </a:solidFill>
              </a:rPr>
              <a:t>A</a:t>
            </a:r>
            <a:r>
              <a:rPr lang="en-US" sz="2000" b="1" u="sng">
                <a:solidFill>
                  <a:srgbClr val="FF00FF"/>
                </a:solidFill>
              </a:rPr>
              <a:t> =1-x/60</a:t>
            </a:r>
            <a:endParaRPr lang="en-US" sz="1600"/>
          </a:p>
        </p:txBody>
      </p:sp>
      <p:sp>
        <p:nvSpPr>
          <p:cNvPr id="37930" name="Text Box 44"/>
          <p:cNvSpPr txBox="1">
            <a:spLocks noChangeArrowheads="1"/>
          </p:cNvSpPr>
          <p:nvPr/>
        </p:nvSpPr>
        <p:spPr bwMode="auto">
          <a:xfrm>
            <a:off x="6934200" y="3609975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R</a:t>
            </a:r>
            <a:r>
              <a:rPr lang="en-US" sz="2000" b="1" u="sng" baseline="-25000">
                <a:solidFill>
                  <a:srgbClr val="FF00FF"/>
                </a:solidFill>
              </a:rPr>
              <a:t>D</a:t>
            </a:r>
            <a:r>
              <a:rPr lang="en-US" sz="2000" b="1" u="sng">
                <a:solidFill>
                  <a:srgbClr val="FF00FF"/>
                </a:solidFill>
              </a:rPr>
              <a:t>=x/60</a:t>
            </a:r>
            <a:endParaRPr lang="en-US" sz="1600"/>
          </a:p>
        </p:txBody>
      </p:sp>
      <p:sp>
        <p:nvSpPr>
          <p:cNvPr id="37931" name="Line 45"/>
          <p:cNvSpPr>
            <a:spLocks noChangeShapeType="1"/>
          </p:cNvSpPr>
          <p:nvPr/>
        </p:nvSpPr>
        <p:spPr bwMode="auto">
          <a:xfrm>
            <a:off x="6858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932" name="Line 46"/>
          <p:cNvSpPr>
            <a:spLocks noChangeShapeType="1"/>
          </p:cNvSpPr>
          <p:nvPr/>
        </p:nvSpPr>
        <p:spPr bwMode="auto">
          <a:xfrm>
            <a:off x="6858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933" name="Line 47"/>
          <p:cNvSpPr>
            <a:spLocks noChangeShapeType="1"/>
          </p:cNvSpPr>
          <p:nvPr/>
        </p:nvSpPr>
        <p:spPr bwMode="auto">
          <a:xfrm flipH="1">
            <a:off x="2819400" y="2743200"/>
            <a:ext cx="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5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31229"/>
            <a:ext cx="8229600" cy="4525963"/>
          </a:xfrm>
        </p:spPr>
        <p:txBody>
          <a:bodyPr/>
          <a:lstStyle/>
          <a:p>
            <a:r>
              <a:rPr lang="en-GB" dirty="0" smtClean="0"/>
              <a:t>Example of idealizations introduced in the modelling process: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6802" y="1744541"/>
            <a:ext cx="3786934" cy="180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b="1" i="1" dirty="0" smtClean="0">
                <a:solidFill>
                  <a:schemeClr val="tx1"/>
                </a:solidFill>
              </a:rPr>
              <a:t>physical dimension</a:t>
            </a:r>
            <a:r>
              <a:rPr lang="en-GB" dirty="0" smtClean="0">
                <a:solidFill>
                  <a:schemeClr val="tx1"/>
                </a:solidFill>
              </a:rPr>
              <a:t> of the structural components are </a:t>
            </a:r>
            <a:r>
              <a:rPr lang="en-GB" i="1" dirty="0" smtClean="0">
                <a:solidFill>
                  <a:schemeClr val="tx1"/>
                </a:solidFill>
              </a:rPr>
              <a:t>idealised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Eq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b="1" i="1" dirty="0" smtClean="0">
                <a:solidFill>
                  <a:schemeClr val="tx1"/>
                </a:solidFill>
              </a:rPr>
              <a:t>skeletal structures </a:t>
            </a:r>
            <a:r>
              <a:rPr lang="en-GB" dirty="0" smtClean="0">
                <a:solidFill>
                  <a:schemeClr val="tx1"/>
                </a:solidFill>
              </a:rPr>
              <a:t>are represented by a series of line element and joint are assumed to be negligible size.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1356" y="1712547"/>
            <a:ext cx="3899075" cy="18321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b="1" i="1" dirty="0" smtClean="0">
                <a:solidFill>
                  <a:schemeClr val="tx1"/>
                </a:solidFill>
              </a:rPr>
              <a:t>Material behaviour</a:t>
            </a:r>
            <a:r>
              <a:rPr lang="en-GB" dirty="0" smtClean="0">
                <a:solidFill>
                  <a:schemeClr val="tx1"/>
                </a:solidFill>
              </a:rPr>
              <a:t> is simplified. </a:t>
            </a:r>
            <a:r>
              <a:rPr lang="en-GB" dirty="0" err="1" smtClean="0">
                <a:solidFill>
                  <a:schemeClr val="tx1"/>
                </a:solidFill>
              </a:rPr>
              <a:t>Eq</a:t>
            </a:r>
            <a:r>
              <a:rPr lang="en-GB" dirty="0" smtClean="0">
                <a:solidFill>
                  <a:schemeClr val="tx1"/>
                </a:solidFill>
              </a:rPr>
              <a:t>: The stress- strain characteristic of concrete/ steel is assumed to be linearly elastic and then perfectly plastic.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803" y="3789040"/>
            <a:ext cx="3786934" cy="20882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b="1" i="1" dirty="0" smtClean="0">
                <a:solidFill>
                  <a:schemeClr val="tx1"/>
                </a:solidFill>
              </a:rPr>
              <a:t>implications of actions</a:t>
            </a:r>
            <a:r>
              <a:rPr lang="en-GB" dirty="0" smtClean="0">
                <a:solidFill>
                  <a:schemeClr val="tx1"/>
                </a:solidFill>
              </a:rPr>
              <a:t> which are included in the analytical process itself are frequently ignored. </a:t>
            </a:r>
            <a:r>
              <a:rPr lang="en-GB" dirty="0" err="1" smtClean="0">
                <a:solidFill>
                  <a:schemeClr val="tx1"/>
                </a:solidFill>
              </a:rPr>
              <a:t>Eq</a:t>
            </a:r>
            <a:r>
              <a:rPr lang="en-GB" dirty="0" smtClean="0">
                <a:solidFill>
                  <a:schemeClr val="tx1"/>
                </a:solidFill>
              </a:rPr>
              <a:t>: The possible effects of change of geometry causing local instability are rarely, if ever accounted for in the 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utoShape 4" descr="data:image/jpeg;base64,/9j/4AAQSkZJRgABAQAAAQABAAD/2wCEAAkGBxQREBQUEhQVFRUVFhUYFRcWFBUUFBQXFRQWFxYUFBUYHCggGBolHBQVITEhJSkrLi4uFx8zODMsNygtLisBCgoKDg0OGxAQGiwkHCQsLCwsLCwsLCwsLCwsLCwsLCwsLCwsLCwsLCwsLCwsLCwsLCwsLCwsLCwsLCwsLCwsLP/AABEIAMIBAwMBIgACEQEDEQH/xAAcAAABBQEBAQAAAAAAAAAAAAABAAIDBAUGBwj/xABGEAABAwIDBAYHBAgFAwUAAAABAAIRAyEEEjFBUWFxBSKBkaGxBhMyQsHR8CNScuEHFCQzYoKS8RVDorLCFjTSU2ODw9P/xAAZAQEBAQEBAQAAAAAAAAAAAAAAAQIDBAX/xAAsEQEAAgEDAgQFBAMAAAAAAAAAAQIRAxIhEzFBUWGBBBQicaEjkbHwMkJS/9oADAMBAAIRAxEAPwDlg1GE+EoX2XyzIShPhKEQyEoT4RhUMhKE+EYQMhKE+EYQMhGE+EoRDIRhPhGEDIRhPhGEDIRhOhGFQ2EYToRhA2EYToRhA2EoTwEYQMhHKnwjCBkI5U+EYVDIRyp8IwgZlQLFLCOVBXyJKbKkoM6EoUkJQstI4SyqTKlCqI8qOVSQlCIjyownwjCCOEYT8qMKiOEYT8qOVAyEoUmVLKgZCMJ+VHKgZlRATw1HKgZCMKSEYQRwjlT4RhAzKjCfCOVUMhGE/KjlQMhGE/KiGoGZUcqflRDUDIRyqTKjlQRZUlLlSQZUJZVLlSyrCo8qWVSZUcqqI8qWVS5UcqCLKllUuVHKgiypZVLlSyqiPKllUmVHKiI8qOVSZUsqBmVGE/KiGoGQjlUmVENRUeVLKpQ1ENTIiyp2VSQiGpkR5Ucqkyo5UEeVHKpMqOVBHlRyqTKjlQR5UQ1SZUcqCPKjlUgajlQRZUlLlSQZeVLKpcqWVZVFlRyqXKjlVRFlSyqbKjlQQ5Ucqlyo5UEOVHKrDaXVJ3EDnIJPdA/qTciRJMIcqWVT5EW0pIB0JAPInrHukpM4jJEZnCJ1ODB4dkiY5oZVYf1iSdSSe0qzh+i6r/ZpuPZA8VmbxWPqlqKzM8QoNpyQNJ27hqT2AE9ic4SSYiTpu4LpML6IVnXOUWNucbdBaRt1WthvRCiAHOe4ggHWNROxcJ+JpEu0fD3mHCEQJUgonQAnfF77flyAXevweAoe3k/mInxlM/x/DUswYyRNgGnXabwB/fesfNTafprMtfLxWPqs42n0dVd7NN5/lMd6tUvR+uRam4xbYD2ibHb2rcr+m5Dg2nSF9+UamNgVd/pZiDMECTx3AWvwSNXWtPFexOnpVjmWe70ZxP8A6RgXNxs7e3sSf6N4kf5Lu9vzSZ6S4mpmmpA0sNZ7fqU2t6RYkOaG1DJ4Cw+vJSNXWxuxBNNLO3MoHdE1m60n8eqTHC3NVXUyDcERvsSfl9bFrP8ASXE0wT62eY13DVTN9KKxbNWnSeIMgjYYO47lrq6kcTX8s7NOeYswyLx9AJ0LXb0lhKt30H0p1dTuOcX+pSb0UyqZw9ZlW1mkhjxwg2J7VuvxFZ78fdm2jaO3LJyo5VPUoOa4hwLY2EQfHYmtHgvREw4zGEYaiGqbKjlREQallU2VHKghypKbKkisz1aXq1o+qG5L1IXLe6bWd6tHItIYcI/qw3p1ITZLNyI5Fo/qo3pfqiu+DZLOyI5Vc9QJgXO5ok9sadqvYToCrU2ZBxue4fNZtrVr3lY0rT2hkhv2Y/G89mWmPNrkqVAuMNBdyErr8J6LtplpcS8TBDogZjYt3dYi3Hv2HmhhxctHAa9wXmn4rHFYej5fxtLjMJ6OVn6gNHG57h81t4T0Obq9zjyOUXEHS+hO1S4r0oAtSpzxdbw/suc6W6fxDyAahaINm9Xx18Vi9taYzPENVjSicRzLrsNhsPh2dcsEEibS6DbTUxrxlV8T6U0WWptLjygeK5TFs+0d+J0d5UWRdKfDVnm0udviZ7Vhr1fS2tUc4NDWNANxd2lrm2pGxZdfG1H+09xGkTAjkFVwAkvPDze1WMi3oUrETOPFnXvbMRnwUnMmo0HS09pv4BWSJumUGzVP83g0hWcq3pTm1pY1OIrChRbNUncD8vMqXE2Ye7vsnYBlnHl4yT5BDHj2RzPcPzWa2xSbebVq5vFSwtKGDv8ArsAUVBuao526w8vmr1VuVp/hHkICiwFKGdvl9FX/AJqmf8rK9dmao1uwXPn5eaONBcQwbbnvt8+xTYJslzt/xPyASwrc1Rzt2nkPAHvUzmPvP4XGJ+0flFjRADG6ut2afXao8XRDQ1rR1zoRZw3mQrWGbnqOdsFh5D4ntTcPBc6qdG6fXL/ck4t78exGa+3PunHS1Snlp1f2hpHsm1RvFjwp6dJlRhdhzmj2mOtVp8XN94cR+ao4YQHVn7dOWkDy/uoTRhpruc5j9WFpgjcBvHDcsRE15p+3o1Mxbi37+rQAiJP5pwYhhMZ61wbWaGVyOqdGVuA+6/ht5qw1pvIjz7RsXopqRaHG+nNUOROyKbIjkW8sYQZElPkSTK4VXGNSBzRpNLvZaT2QPFb2E6Da28X3m57ytWlgWhfOtr+T3xo+bnMP0W92sDxUeOwZpEZrg6EDXeI3rsGUwNikLA4QQsRr2y1OjXDiaGDqVPYZA3ut4a+S1ML6NTeo4u4Dqt7hr2ytavj6dLidwufyWXienKjrNGUd5V3al+yYpTu06WFpURo1oHIBV6/TzG2Y2eOgWBUJcZcSTxum+rWq6Ef7SxbWnwhJR6cq1qrmuMAB+UNtdt5J1JgFNc2TJWb0fbERvc9v9Yc0f7lpimVrSiIympMzgPVhZHSoioPwjzK2ch3rH6Vb9p/KPitak8M6fdsV6PXdzPmoqlCx5FWXAkkzrfvTKzTkdf3T5LcW4ZmvLI6Hpzm5N81oHDBVeg9XfhB8QPita6zp2xDWpWJlhYBkvd/N/uCs4qlDHHgfJR9D/vDyPmFodJE+qfy+IUpbFZL1ibQz+j6UsPP4D5qLFM+1aOA8StDof92be98Aq+JH7SOdPzCm79PC7f1Mm9INhnMjzn4JBsUZ/hPjMeasdMjqN/F/xchiG/sw5M8wtzf6pn0Yiv0xHqrYZuWk48yOwQPJNwrctFzucdwA8VYLIws7/wD9ITKrYwzeLv8Ak4/BZi2MekNTXOfWUDRkw5P3jHw8gUK1OGU6Y1fBPabT3/6VNjafUot+8Ae8D/yKlABxLidKbT3AfNxTPh7GPH3QV6QfUbSHssEu7B8o71GXh7jVf+7p2aPvHgO7w4pNeRSe/wB6o7KOWro74RNIFwa793REv/idtHG9u9Xd/f4Tajq0RUYauIJa0/u2g3G4je760Vno7FueW0q+YPI+yeer65o0a7dUA7/OA1pcKtQZnOtRpDYJ9o9veeyDjsOHD9pqHOfZp075DsMDb29pUmfGO/8Ae6x5T2bDINgQfFSerVPofHOqNLHtitTAzh0tzD3agEbdvHmtQMXWupmHK1MThXyJKzkSWtyYdEAioDl+9/rO7mm52yIdMz75Is3nvXy30kfReDfTdVL3ueH1HOaC5zsjTo1s+yOAV6rTzNI3ghQnIRBI0M9bhzUXrmgSXDSfa79vFBgERqjIVnFYl2dwY5xAg2cSNG213z3hMFWt/H/qXXc5TVEEYUwqV/8A3LRpmM3T4xB92r3OTcbXL1iWVnEDR+Yd8ron0xJgWm3LYi7D4vMYbUi0dXb3KyzD4nK3qvmADPD6Cm5dvCn6sLD6abFUcWjzK6n9XxP3XeCr4ihirQ123dvV3pFIV6DAWMO9jO/KJ8Uq1EZXcj5K9RZiAACHAkkDS9s3z7lL6nERdp02lvzTqSTpw5ToL94RvafNp+C3PVJ2HwmIDgTTaNb/AGdgQRvVh1Or91nfT+aRqYJ08uX6KH20fiHcCfgtTpKl9k/l8VOMHUa7MGUtdfsQeN53eamcx7w4RTIgg9alxmROiRqYJ08zlk9CCWuG4jxH5KDGiMQP5D4/ktfA4d7SQBREj3XUtnJ24lNrYUvdP2JMffpE2knbsF06nGDp85U+mx1G/i/4lDE/9qOTPAgK/Xpmo0iaRiHe0wgbCZB4x2pjqf2RBNLKDHtDLMyBI2p1EjT4UHn9kHP/AOwpmLP7LS/EfDOtE0Bk9XNPrQQJd+IG3JMfRaaTQTTyh1v3mp3W/iTfC7JVMVethx/DS8XfkomPtinb5H9byFoPpNzNJLJplrP83USQBAvtUZwrIeMzOub/ALzVhzHZxTfBslnEgeoH3GuqHiZc+O5oUFvVsaT7bnVKh2lrZAHg88yFqPwrDHWb7LW/5mhbbZuBUFTCNPvD2QPf0EHd9Srug2yoMrEHPYVKk5T7tGmLSNxtA4DitLovBOImn9m0/wCY5uaq/eQDZo+rqucCyZLhEtkXuGwA32dNPBbTelW7m95Gmz2Vd7OyWd0n0S9n29Ko99WmDZ0EOZfMyw3H6K1sBWbVYHsdma4AiYzCZs6OII7CoKvTrGNLiLDWHN+KzvQWKlXEETlgEDY0ueSI3f3SLeME0zxLoMiKo1PSTBtcWuxVAOaSHA1WAggwQQTYghJOoz0hLBlaJGgB61j1Y37p7EzAvDapEgggOFpEkHMOJgW7FxlT0ze4QGkciR8lWZ6V1muBDnW2EhwPAybhcHpemOrixAJ50mjW+pZ9cFWYSx3rBnkU8uXKwtIJBJyx7XV1XG4LpnG1z1KbyDqWttG2CbG3FdFTwFd7TaoJHvmi3XWzQ+eUpkb/AEHjalQ1i8w1hGQBrWm4Lr23QsDF4npC/wBsW7sradjb+Hiddy1OiejX0sM6kYzOdme+43QABECG796rvGHpkesxFFpMkTiCJjWA6oVJmCFHo7GYuQyrVeS7JBzgG5ANgd8ab1L6ZdIn13q2VSwUwM2XEBjpPW6wzT7JbrxVgYzBB7XnFUczfZmq22tw2db6wrTenMG4/wDdUZnXOAJ4mwTMLiXO9HYl5a8Gpm3ONYP1GzrW0W3iGE4OlTnrOlzjcnUkXF4uO5b2HoU6gzNc143tIcO+VMcKweGwDWyuUw4Wt0e80wJ63J5kf07oWrQwbhhWU7Z5JcYIMXi8bbFdSMKwbPH8lIKDdw8UyYcR0hgMrHOdZouTunaJTulsRTbQoUHVGAsGYiWTL5gwXbjx9pdw2k3cO5ec4v8AS3RpvewURLXOabHVri3Y3gmTCboZ1P19OHTl67iGHKMl9RN7TCjxpFWo6qG1XOcSSBQrw6Ztenr+Sxa/6aanuYZgmYk+cLFf+lfFCq57QzM4Rq8tAtYNJgabBv3pmTh6E6i8UaVMUaxABeQKZs5+w5gBIAG7VHDYCq1lUtw1UF5DYimDkHWJdLwIsBqvN636Wsc73gOQb8WrKxv6QsdUaQa74PFoHKA0WU5Th6/0Z0dW61RtIQWZWH1lO+YlrjLXkQBO1OwvQlamajstJktgTXteziTlMDKYXhf/AFVi4j9YqRuDiB2AKN/TRc2H5ncS9xScnD3LDUh6txNfDMzEDrPcOq0yQQ9rSesAdIsqWPxuHp0w043DOuZDGh5lx1E1GgAADXjvheLu6SbNgfrgU3/EGfdP+lTNvIy9qq9OYEOLjjM0AgZKDjAgASTM9W3bKoN9K8G1rZdiDDiQ1ooAGTYkuAINhYWtt1Pkf+It+75Jv683d4p9Y9V/6zw7SfsK7+tLZrMadBd2Ua22KmfT1rSQMINTlnEVwQDsManW9rWXmn6/w8Uw4kkaxyIViLeJl6DX/SBVDYFKg3TrO9Y7sguAiLaaG0LLxP6RcTJy+oEiOrh2wOILiTPHgFxz23ufFMMLUQZdhQ9OMZUBzV2s0FqVIW3zl146pYn0uxE2xRvf2KUaRsZAts7dVxw3IuaRqCtMuq/6lxB9rESNoIp8P4eA8d5VzoL0gNCoyoKhhjmueA4jMGmcp3rh4T6YG/4FWLY4wk1buI9La73FzzTc4mSfU0bn+hJYZA4pLGG9z0P1IGxQY2kTTcGAZtluOzirocgVybc+emsUDBr1xGz1tQR2Sg7pfEHWvWP/AMr/APyW9WwzXiHAHmL9h2LOrdCNPskjxHzWcMTWWdUxj3zne99veeXTu1N4SbJEAHXeHajkU+r0TUGkO5G/cVUqU3s9prhzBhFi0x3T1JbIJuDoLnTUfQ5KBj73MXGyO4IVK5Ih1xyjxF0PW20BjaSZHekSu+GhgsW9js7Hva47WuLSOZBnduXQt9OcbkLXVWObaC9gLhHWF2wSeroZ4rjwRYGQPKdefgi+IFydwsPjf81Wt0S9T6P/AEkU/VhtdlTNHtBzXEubfNBga3gWCvt/SQx4cadOzY/eVGMMGBNp2nuC8gDwDaxmLR2b06zoJyxOtrae0QJAuNVeTEPax6T1zSz5cM32Ms1nvDs5hsFrBtBndDty+fukJdUe8xL6jyQJsS4kiDe0rSNbrWdABkRtIi4upDWaWAFojWS0Ak6G5Eu36qxMwzMZc6WlI0zbitn9WZqWkW90ndvg32o+rbF5MG0ADTUTyvGyAtbk2yxDTKBaV0bm0nwALxN510gwN/xVTEYUSdttxF9hC1MwzGfJiIwVYr4YgiATyEib7RwjxW7gej2PpZnRcmSAOzXS+5WsbuyWnDmClK7BvQFMhEej1MfFdejZz6tXGyjK7J3o9S3woj6NMOjinSsvVq5GUMy6l3otuf4KCp6MPGjgVnp28l6lfNzpemFy3KvQFQaQeSzq+FLPaELM1mO7UWieysKnDRPOItpedb6bkQ1StpEgwPmoquaqAqK0yhcTpPaeyUatAAW02a8LKZFT1iSkyBJUemtG+e8pxCYSiuDqIJS9Yd3kkCkgObggY3IhqcAiKdTo+m7Vg7LHwVCr0EPccRwN/Gy2kbIYhytXoqq3Zm/CR5G6qPBFiCDuIg9y7UAKN9IOF4PMSoztcbnTm1o2n6MrpK/RVN3uxxbbw0WdX6Dd7jgfxCD3hExMM2nXggmTGmhiOY+Knfi5y5cggdaQ45o5z4EKGtgKrPapnm3rDwVXadhVN0w0KcA5oBnUAkRfeAJtsuUqtbaGiJiesJjWMxVG/A+aDasH53g8EXeutZIzGS2MvVsZcQZG/wBnbv5KB8cpETOydDB1+aIxN9ASbm2vNOdWa49Zo2CWwNBHw4Jld0GAuDZ1kWOYCL7jElSvJFw22ku2xpYCx11J2prRM9aLjSd2sFQ1WFk9cHaQAd0kyOHdtWo5XKzTxL/dkRre4i+vZcfNSV8a9jozkg62aTutN9CNvGVSMvBgbJJkdmbdE+W9FlQNADoO3YDpaHGe7TgrmfNJiJWzi3uAAMjlEjceCmHSZaRZgG4WjSDIm19IWdTeTAOQBoJuYGgPVM3ngmPrCTIsbadW5tJIm3wWovbPdJpXHZt/43GrRpch1vJTDpca5XZRq6LASBPK6wsMCbM1idhAAvM6Ac4+cNSbSLnebHU37udlvr382J0aeTYw/TEu2gbBANnEkzvMyrz6lJ465a4cYETs4Gy55wkl1tBETNtN24X4pO6xOUmLEiZMjabX/ulNa0d0nRiTsfhqbXxRn+La1sf3WPVrnMQNNOC02S5xEzMaGxkjNI0jjshNbQJ2W2GGk+Ntqza2Z7NxTDKEgiT2arR9YQ1pInhEizo12CD4Rya5hIAIBvbqibjhfsTmttG1t7G2WYM8Zc3vKzMrg0NpG4JHA57b9KZHikpKeFaQPtGjhLrdzUkyYdpmTg5QhSBy5OhwKeHKJOhESykDxUZCIcgeZTcxRzoh6oHYiCilKIeOaGSVHKBcgc6mq1fBtd7QB5j4qw1yRcEGLW6FpnSWnhceKo1eiKrdMru8T2HTvXTGECxVNsOMrUnN9ppb2W703LK7LLs1VLE9F037Mp2ltlGdrmmkgbUfWxtWjiuhXgww5tbmB2G/wWZXpVWHrM8JHfKu1MJBVJAmDGltPkoSwTMAbbSPJNFWd3cnSNhjyPYpzCZkQ0SL6RYzs5Ky1w25TrY6bpnXbx0Vbu7E62+6uZWLSkceq7KACdSDczc2I4HdHFN/VXhwL8zbXtcA7Rwjz4oPEixHckKpCbl3D6s69bLa85gN126FOp5ALgzr1Y12ROyw39ijY9szt7xsvlNp0SzXuTO/brJjT4q5azAGxuCOesEbZmbGRpfckBk924N9BF9tp2KWvTZbK4kRJOXIQd0BxDudlFmgEkG4i9x7WwgbwPoqhVKrsswRqNhkgAkiBG3YogCToL3F5mQCO+QrTQ2xEQZO1pOt4MiL+GxSPq9SmwZWml6yHNaM5zOzHO4e2QZA3AIKlNzSJMg7hp2dZJQVK4Jl0ztiO+7UFUdsCnApgKLSuTokBUgKhlCUFmUQ7gq4qJ4qIJcydKh9Yml6ImLkQ5QAlPbxVExeml4UeQJZd6CTOEs0oBu5PBQRogpObKbKB4QJTJSIVQ6Ex9OdJSzQntUFOvgWO9to5xfv2LPqdAtJlhjhqPNb2qGUJkw5Kv0NUbMAOHCx7lRe0ts4Ecx9fRXcOaFFUoNcLgEcpVym1xRcLQnl3MTsNx5roMR0JTMxI5RHcVnVehHCcrgR3HuThmayoOvP9kwAfUo4ik9ntNPb89qrunarhlNmA0R/XnARqLWNxZV8k7Qlk3XVxCnPxZOwC89WwUT687o3R5bkiOHil6rctLkW4gga+H5pICn9W+aSvCZdzT1UgRSXB2ByBRSRACIRSQPSOiCSCQaIBJJUPTfySSQIFPmyCSBxKc8JJIKz0Z0SSVEjU46JJKAM1QckkgYU1JJA7co3hBJA0tGXQarmOmGAOsAOQhFJaqzZlHbzRoG31wSSW57MFU+KiJukkkBiKSS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85496"/>
            <a:ext cx="2718986" cy="203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56" y="3695003"/>
            <a:ext cx="3240359" cy="150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BD92EE-5025-4C13-9472-100DBBC4B69C}" type="slidenum">
              <a:rPr lang="en-US"/>
              <a:pPr/>
              <a:t>40</a:t>
            </a:fld>
            <a:endParaRPr 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508125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371600" y="658813"/>
            <a:ext cx="276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 x = 0, F</a:t>
            </a:r>
            <a:r>
              <a:rPr lang="en-US" sz="2000" baseline="-25000"/>
              <a:t>FC</a:t>
            </a:r>
            <a:r>
              <a:rPr lang="en-US" sz="2000"/>
              <a:t> = 0.0</a:t>
            </a:r>
          </a:p>
          <a:p>
            <a:r>
              <a:rPr lang="en-US" sz="2000"/>
              <a:t>At x = 20 ft, F</a:t>
            </a:r>
            <a:r>
              <a:rPr lang="en-US" sz="2000" baseline="-25000"/>
              <a:t>FC</a:t>
            </a:r>
            <a:r>
              <a:rPr lang="en-US" sz="2000"/>
              <a:t> = -0.385</a:t>
            </a:r>
            <a:endParaRPr lang="en-US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241925" y="1893888"/>
            <a:ext cx="1619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I. L. for F</a:t>
            </a:r>
            <a:r>
              <a:rPr lang="en-US" sz="2200" b="1" u="sng" baseline="-25000">
                <a:solidFill>
                  <a:srgbClr val="FF00FF"/>
                </a:solidFill>
              </a:rPr>
              <a:t>GF</a:t>
            </a:r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5334000" y="4214813"/>
            <a:ext cx="160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I. L. for F</a:t>
            </a:r>
            <a:r>
              <a:rPr lang="en-US" sz="2200" b="1" u="sng" baseline="-25000">
                <a:solidFill>
                  <a:srgbClr val="FF00FF"/>
                </a:solidFill>
              </a:rPr>
              <a:t>FC</a:t>
            </a:r>
            <a:endParaRPr lang="en-US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1219200" y="2133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3581400" y="2133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1219200" y="21336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35814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3581400" y="24384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0.77</a:t>
            </a:r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12192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>
            <a:off x="35814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>
            <a:off x="1219200" y="1905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2057400" y="1600200"/>
            <a:ext cx="563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20 ft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2803525" y="21955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-ve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1219200" y="4191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35814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1" name="Line 18"/>
          <p:cNvSpPr>
            <a:spLocks noChangeShapeType="1"/>
          </p:cNvSpPr>
          <p:nvPr/>
        </p:nvSpPr>
        <p:spPr bwMode="auto">
          <a:xfrm>
            <a:off x="1219200" y="41910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2" name="Line 19"/>
          <p:cNvSpPr>
            <a:spLocks noChangeShapeType="1"/>
          </p:cNvSpPr>
          <p:nvPr/>
        </p:nvSpPr>
        <p:spPr bwMode="auto">
          <a:xfrm>
            <a:off x="3581400" y="4191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3" name="Text Box 20"/>
          <p:cNvSpPr txBox="1">
            <a:spLocks noChangeArrowheads="1"/>
          </p:cNvSpPr>
          <p:nvPr/>
        </p:nvSpPr>
        <p:spPr bwMode="auto">
          <a:xfrm>
            <a:off x="3581400" y="44958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0.385</a:t>
            </a:r>
          </a:p>
        </p:txBody>
      </p:sp>
      <p:sp>
        <p:nvSpPr>
          <p:cNvPr id="38934" name="Text Box 21"/>
          <p:cNvSpPr txBox="1">
            <a:spLocks noChangeArrowheads="1"/>
          </p:cNvSpPr>
          <p:nvPr/>
        </p:nvSpPr>
        <p:spPr bwMode="auto">
          <a:xfrm>
            <a:off x="2803525" y="42529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-ve</a:t>
            </a:r>
          </a:p>
        </p:txBody>
      </p:sp>
    </p:spTree>
    <p:extLst>
      <p:ext uri="{BB962C8B-B14F-4D97-AF65-F5344CB8AC3E}">
        <p14:creationId xmlns:p14="http://schemas.microsoft.com/office/powerpoint/2010/main" val="157441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F8C20A-B254-40B1-BF01-FB36619F72B2}" type="slidenum">
              <a:rPr lang="en-US"/>
              <a:pPr/>
              <a:t>41</a:t>
            </a:fld>
            <a:endParaRPr lang="en-US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295400" y="92075"/>
            <a:ext cx="4479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PROBLEM </a:t>
            </a:r>
            <a:r>
              <a:rPr lang="en-US" b="1" u="sng" dirty="0" smtClean="0">
                <a:solidFill>
                  <a:srgbClr val="0000FF"/>
                </a:solidFill>
              </a:rPr>
              <a:t>5.6 Continued </a:t>
            </a:r>
            <a:r>
              <a:rPr lang="en-US" b="1" u="sng" dirty="0">
                <a:solidFill>
                  <a:srgbClr val="0000FF"/>
                </a:solidFill>
              </a:rPr>
              <a:t>- 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5.6.2 </a:t>
            </a:r>
            <a:r>
              <a:rPr lang="en-US" b="1" u="sng" dirty="0">
                <a:solidFill>
                  <a:srgbClr val="0000FF"/>
                </a:solidFill>
              </a:rPr>
              <a:t>Place unit load over BC (20 </a:t>
            </a:r>
            <a:r>
              <a:rPr lang="en-US" b="1" u="sng" dirty="0" err="1">
                <a:solidFill>
                  <a:srgbClr val="0000FF"/>
                </a:solidFill>
              </a:rPr>
              <a:t>ft</a:t>
            </a:r>
            <a:r>
              <a:rPr lang="en-US" b="1" u="sng" dirty="0">
                <a:solidFill>
                  <a:srgbClr val="0000FF"/>
                </a:solidFill>
              </a:rPr>
              <a:t> &lt; x &lt;40 </a:t>
            </a:r>
            <a:r>
              <a:rPr lang="en-US" b="1" u="sng" dirty="0" err="1">
                <a:solidFill>
                  <a:srgbClr val="0000FF"/>
                </a:solidFill>
              </a:rPr>
              <a:t>ft</a:t>
            </a:r>
            <a:r>
              <a:rPr lang="en-US" b="1" u="sng" dirty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676400" y="963613"/>
            <a:ext cx="469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FF"/>
                </a:solidFill>
              </a:rPr>
              <a:t>[Section (1) - (1) is valid for 20 &lt; x &lt; 40 ft]</a:t>
            </a:r>
            <a:endParaRPr lang="en-US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676400" y="1497013"/>
            <a:ext cx="475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chemeClr val="accent2"/>
                </a:solidFill>
              </a:rPr>
              <a:t>(i) To compute F</a:t>
            </a:r>
            <a:r>
              <a:rPr lang="en-US" sz="2000" b="1" u="sng" baseline="-25000">
                <a:solidFill>
                  <a:schemeClr val="accent2"/>
                </a:solidFill>
              </a:rPr>
              <a:t>GF</a:t>
            </a:r>
            <a:r>
              <a:rPr lang="en-US" sz="2000" b="1" u="sng">
                <a:solidFill>
                  <a:schemeClr val="accent2"/>
                </a:solidFill>
              </a:rPr>
              <a:t> use section (1) -(1)</a:t>
            </a:r>
            <a:endParaRPr lang="en-US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1295400" y="4468813"/>
            <a:ext cx="5976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Taking moment about B, to its left,</a:t>
            </a:r>
          </a:p>
          <a:p>
            <a:r>
              <a:rPr lang="en-US" sz="2000"/>
              <a:t>	(R</a:t>
            </a:r>
            <a:r>
              <a:rPr lang="en-US" sz="2000" baseline="-25000"/>
              <a:t>A</a:t>
            </a:r>
            <a:r>
              <a:rPr lang="en-US" sz="2000"/>
              <a:t>)(20) - (F</a:t>
            </a:r>
            <a:r>
              <a:rPr lang="en-US" sz="2000" baseline="-25000"/>
              <a:t>GF</a:t>
            </a:r>
            <a:r>
              <a:rPr lang="en-US" sz="2000"/>
              <a:t>)(10</a:t>
            </a:r>
            <a:r>
              <a:rPr lang="en-US" sz="2000">
                <a:sym typeface="Symbol" pitchFamily="18" charset="2"/>
              </a:rPr>
              <a:t>3) = 0</a:t>
            </a:r>
          </a:p>
          <a:p>
            <a:r>
              <a:rPr lang="en-US" sz="2000">
                <a:sym typeface="Symbol" pitchFamily="18" charset="2"/>
              </a:rPr>
              <a:t>		F</a:t>
            </a:r>
            <a:r>
              <a:rPr lang="en-US" sz="2000" baseline="-25000">
                <a:sym typeface="Symbol" pitchFamily="18" charset="2"/>
              </a:rPr>
              <a:t>GF</a:t>
            </a:r>
            <a:r>
              <a:rPr lang="en-US" sz="2000">
                <a:sym typeface="Symbol" pitchFamily="18" charset="2"/>
              </a:rPr>
              <a:t> = (20R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)/(</a:t>
            </a:r>
            <a:r>
              <a:rPr lang="en-US" sz="2000"/>
              <a:t>10</a:t>
            </a:r>
            <a:r>
              <a:rPr lang="en-US" sz="2000">
                <a:sym typeface="Symbol" pitchFamily="18" charset="2"/>
              </a:rPr>
              <a:t>3) = (1-x/60)(2 /3)</a:t>
            </a:r>
            <a:r>
              <a:rPr lang="en-US">
                <a:sym typeface="Symbol" pitchFamily="18" charset="2"/>
              </a:rPr>
              <a:t> 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2362200" y="5764213"/>
            <a:ext cx="3246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 x = 20 ft, F</a:t>
            </a:r>
            <a:r>
              <a:rPr lang="en-US" sz="2000" baseline="-25000"/>
              <a:t>FG</a:t>
            </a:r>
            <a:r>
              <a:rPr lang="en-US" sz="2000"/>
              <a:t> = 0.77 (-ve)</a:t>
            </a:r>
          </a:p>
          <a:p>
            <a:r>
              <a:rPr lang="en-US" sz="2000"/>
              <a:t>At x = 40 ft, F</a:t>
            </a:r>
            <a:r>
              <a:rPr lang="en-US" sz="2000" baseline="-25000"/>
              <a:t>FG</a:t>
            </a:r>
            <a:r>
              <a:rPr lang="en-US" sz="2000"/>
              <a:t> = 0.385 (-ve)</a:t>
            </a:r>
            <a:endParaRPr lang="en-US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838200" y="3581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1828800" y="236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 flipV="1">
            <a:off x="838200" y="23622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1828800" y="2362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2286000" y="22098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2514600" y="2362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3048000" y="3581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2438400" y="22098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 flipV="1">
            <a:off x="2971800" y="23622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4114800" y="2362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54" name="Line 17"/>
          <p:cNvSpPr>
            <a:spLocks noChangeShapeType="1"/>
          </p:cNvSpPr>
          <p:nvPr/>
        </p:nvSpPr>
        <p:spPr bwMode="auto">
          <a:xfrm flipV="1">
            <a:off x="4953000" y="23622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>
            <a:off x="6096000" y="23622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56" name="Text Box 19"/>
          <p:cNvSpPr txBox="1">
            <a:spLocks noChangeArrowheads="1"/>
          </p:cNvSpPr>
          <p:nvPr/>
        </p:nvSpPr>
        <p:spPr bwMode="auto">
          <a:xfrm>
            <a:off x="2955925" y="3719513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(1)</a:t>
            </a:r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2209800" y="1905000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(1)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>
            <a:off x="8382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>
            <a:off x="66294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60" name="Text Box 23"/>
          <p:cNvSpPr txBox="1">
            <a:spLocks noChangeArrowheads="1"/>
          </p:cNvSpPr>
          <p:nvPr/>
        </p:nvSpPr>
        <p:spPr bwMode="auto">
          <a:xfrm>
            <a:off x="533400" y="34290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39961" name="Text Box 24"/>
          <p:cNvSpPr txBox="1">
            <a:spLocks noChangeArrowheads="1"/>
          </p:cNvSpPr>
          <p:nvPr/>
        </p:nvSpPr>
        <p:spPr bwMode="auto">
          <a:xfrm>
            <a:off x="2514600" y="35814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4800600" y="35814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6705600" y="35052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1600200" y="20574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G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62400" y="205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5943600" y="20574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>
            <a:off x="26670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>
            <a:off x="36576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9" name="Line 32"/>
          <p:cNvSpPr>
            <a:spLocks noChangeShapeType="1"/>
          </p:cNvSpPr>
          <p:nvPr/>
        </p:nvSpPr>
        <p:spPr bwMode="auto">
          <a:xfrm>
            <a:off x="49530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70" name="Line 33"/>
          <p:cNvSpPr>
            <a:spLocks noChangeShapeType="1"/>
          </p:cNvSpPr>
          <p:nvPr/>
        </p:nvSpPr>
        <p:spPr bwMode="auto">
          <a:xfrm flipV="1">
            <a:off x="8382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71" name="Line 34"/>
          <p:cNvSpPr>
            <a:spLocks noChangeShapeType="1"/>
          </p:cNvSpPr>
          <p:nvPr/>
        </p:nvSpPr>
        <p:spPr bwMode="auto">
          <a:xfrm>
            <a:off x="8382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72" name="Text Box 35"/>
          <p:cNvSpPr txBox="1">
            <a:spLocks noChangeArrowheads="1"/>
          </p:cNvSpPr>
          <p:nvPr/>
        </p:nvSpPr>
        <p:spPr bwMode="auto">
          <a:xfrm>
            <a:off x="1600200" y="2667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39973" name="Freeform 36"/>
          <p:cNvSpPr>
            <a:spLocks/>
          </p:cNvSpPr>
          <p:nvPr/>
        </p:nvSpPr>
        <p:spPr bwMode="auto">
          <a:xfrm>
            <a:off x="2667000" y="2667000"/>
            <a:ext cx="381000" cy="609600"/>
          </a:xfrm>
          <a:custGeom>
            <a:avLst/>
            <a:gdLst>
              <a:gd name="T0" fmla="*/ 0 w 240"/>
              <a:gd name="T1" fmla="*/ 384 h 384"/>
              <a:gd name="T2" fmla="*/ 48 w 240"/>
              <a:gd name="T3" fmla="*/ 192 h 384"/>
              <a:gd name="T4" fmla="*/ 240 w 240"/>
              <a:gd name="T5" fmla="*/ 0 h 384"/>
              <a:gd name="T6" fmla="*/ 0 60000 65536"/>
              <a:gd name="T7" fmla="*/ 0 60000 65536"/>
              <a:gd name="T8" fmla="*/ 0 60000 65536"/>
              <a:gd name="T9" fmla="*/ 0 w 240"/>
              <a:gd name="T10" fmla="*/ 0 h 384"/>
              <a:gd name="T11" fmla="*/ 240 w 24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384">
                <a:moveTo>
                  <a:pt x="0" y="384"/>
                </a:moveTo>
                <a:cubicBezTo>
                  <a:pt x="4" y="320"/>
                  <a:pt x="8" y="256"/>
                  <a:pt x="48" y="192"/>
                </a:cubicBezTo>
                <a:cubicBezTo>
                  <a:pt x="88" y="128"/>
                  <a:pt x="208" y="32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74" name="Text Box 37"/>
          <p:cNvSpPr txBox="1">
            <a:spLocks noChangeArrowheads="1"/>
          </p:cNvSpPr>
          <p:nvPr/>
        </p:nvSpPr>
        <p:spPr bwMode="auto">
          <a:xfrm>
            <a:off x="2971800" y="243840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(40-x)/20</a:t>
            </a:r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4648200" y="266700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(x-20)/20</a:t>
            </a:r>
          </a:p>
        </p:txBody>
      </p:sp>
      <p:sp>
        <p:nvSpPr>
          <p:cNvPr id="39976" name="Text Box 39"/>
          <p:cNvSpPr txBox="1">
            <a:spLocks noChangeArrowheads="1"/>
          </p:cNvSpPr>
          <p:nvPr/>
        </p:nvSpPr>
        <p:spPr bwMode="auto">
          <a:xfrm>
            <a:off x="3581400" y="27432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>
            <a:off x="4724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3200400" y="3200400"/>
            <a:ext cx="1547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FF"/>
                </a:solidFill>
              </a:rPr>
              <a:t>reactions at nodes</a:t>
            </a:r>
            <a:endParaRPr lang="en-US" sz="1400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>
            <a:off x="26670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>
            <a:off x="838200" y="3886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1355725" y="3592513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20 ft</a:t>
            </a: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609600" y="4013200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rgbClr val="FF00FF"/>
                </a:solidFill>
              </a:rPr>
              <a:t>R</a:t>
            </a:r>
            <a:r>
              <a:rPr lang="en-US" sz="1600" b="1" u="sng" baseline="-25000">
                <a:solidFill>
                  <a:srgbClr val="FF00FF"/>
                </a:solidFill>
              </a:rPr>
              <a:t>A</a:t>
            </a:r>
            <a:r>
              <a:rPr lang="en-US" sz="1600" b="1" u="sng">
                <a:solidFill>
                  <a:srgbClr val="FF00FF"/>
                </a:solidFill>
              </a:rPr>
              <a:t>=1-x/60</a:t>
            </a:r>
            <a:endParaRPr lang="en-US" sz="1400"/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6477000" y="4013200"/>
            <a:ext cx="90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rgbClr val="FF00FF"/>
                </a:solidFill>
              </a:rPr>
              <a:t>R</a:t>
            </a:r>
            <a:r>
              <a:rPr lang="en-US" sz="1600" b="1" u="sng" baseline="-25000">
                <a:solidFill>
                  <a:srgbClr val="FF00FF"/>
                </a:solidFill>
              </a:rPr>
              <a:t>D</a:t>
            </a:r>
            <a:r>
              <a:rPr lang="en-US" sz="1600" b="1" u="sng">
                <a:solidFill>
                  <a:srgbClr val="FF00FF"/>
                </a:solidFill>
              </a:rPr>
              <a:t>=x/60</a:t>
            </a:r>
            <a:endParaRPr lang="en-US" sz="1400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>
            <a:off x="26670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36576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>
            <a:off x="49530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2667000" y="4191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>
            <a:off x="3657600" y="4191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2743200" y="41148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(x-20)</a:t>
            </a:r>
          </a:p>
        </p:txBody>
      </p:sp>
      <p:sp>
        <p:nvSpPr>
          <p:cNvPr id="39990" name="Text Box 54"/>
          <p:cNvSpPr txBox="1">
            <a:spLocks noChangeArrowheads="1"/>
          </p:cNvSpPr>
          <p:nvPr/>
        </p:nvSpPr>
        <p:spPr bwMode="auto">
          <a:xfrm>
            <a:off x="3962400" y="41148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(40-x)</a:t>
            </a:r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 flipV="1">
            <a:off x="2667000" y="3429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92" name="Line 57"/>
          <p:cNvSpPr>
            <a:spLocks noChangeShapeType="1"/>
          </p:cNvSpPr>
          <p:nvPr/>
        </p:nvSpPr>
        <p:spPr bwMode="auto">
          <a:xfrm flipH="1">
            <a:off x="2667000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89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9196DB-5F96-4850-815F-894500982231}" type="slidenum">
              <a:rPr lang="en-US"/>
              <a:pPr/>
              <a:t>42</a:t>
            </a:fld>
            <a:endParaRPr lang="en-US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584325" y="179388"/>
            <a:ext cx="4675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 dirty="0">
                <a:solidFill>
                  <a:srgbClr val="0000FF"/>
                </a:solidFill>
              </a:rPr>
              <a:t>PROBLEM </a:t>
            </a:r>
            <a:r>
              <a:rPr lang="en-US" sz="2200" b="1" u="sng" dirty="0" smtClean="0">
                <a:solidFill>
                  <a:srgbClr val="0000FF"/>
                </a:solidFill>
              </a:rPr>
              <a:t>5.6 </a:t>
            </a:r>
            <a:r>
              <a:rPr lang="en-US" sz="2200" b="1" u="sng" dirty="0">
                <a:solidFill>
                  <a:srgbClr val="0000FF"/>
                </a:solidFill>
              </a:rPr>
              <a:t>Continued -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</a:p>
          <a:p>
            <a:r>
              <a:rPr lang="en-US" sz="2200" b="1" u="sng" dirty="0">
                <a:solidFill>
                  <a:srgbClr val="FF00FF"/>
                </a:solidFill>
              </a:rPr>
              <a:t>(ii) To compute F</a:t>
            </a:r>
            <a:r>
              <a:rPr lang="en-US" sz="2200" b="1" u="sng" baseline="-25000" dirty="0">
                <a:solidFill>
                  <a:srgbClr val="FF00FF"/>
                </a:solidFill>
              </a:rPr>
              <a:t>FC</a:t>
            </a:r>
            <a:r>
              <a:rPr lang="en-US" sz="2200" b="1" u="sng" dirty="0">
                <a:solidFill>
                  <a:srgbClr val="FF00FF"/>
                </a:solidFill>
              </a:rPr>
              <a:t>, use section (2) - (2)</a:t>
            </a:r>
            <a:endParaRPr lang="en-US" dirty="0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2133600" y="1050925"/>
            <a:ext cx="550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chemeClr val="accent2"/>
                </a:solidFill>
              </a:rPr>
              <a:t>Section (2) - (2) is valid for 20 &lt; x &lt; 40 ft</a:t>
            </a:r>
            <a:endParaRPr lang="en-US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409700" y="4468813"/>
            <a:ext cx="57102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Resolving force vertically, over the right hand section,</a:t>
            </a:r>
          </a:p>
          <a:p>
            <a:r>
              <a:rPr lang="en-US" sz="2000"/>
              <a:t>	F</a:t>
            </a:r>
            <a:r>
              <a:rPr lang="en-US" sz="2000" baseline="-25000"/>
              <a:t>FC </a:t>
            </a:r>
            <a:r>
              <a:rPr lang="en-US" sz="2000"/>
              <a:t>cos30 - (x/60) +(x-20)/20 = 0</a:t>
            </a:r>
          </a:p>
          <a:p>
            <a:r>
              <a:rPr lang="en-US" sz="2000"/>
              <a:t>	F</a:t>
            </a:r>
            <a:r>
              <a:rPr lang="en-US" sz="2000" baseline="-25000"/>
              <a:t>FC</a:t>
            </a:r>
            <a:r>
              <a:rPr lang="en-US" sz="2000"/>
              <a:t> cos30 = x/60 - x/20 +1= (1-2x)/60 (-ve)</a:t>
            </a:r>
          </a:p>
          <a:p>
            <a:r>
              <a:rPr lang="en-US" sz="2000"/>
              <a:t>		F</a:t>
            </a:r>
            <a:r>
              <a:rPr lang="en-US" sz="2000" baseline="-25000"/>
              <a:t>FC</a:t>
            </a:r>
            <a:r>
              <a:rPr lang="en-US" sz="2000"/>
              <a:t> = ((60 - 2x)/60)(2/</a:t>
            </a:r>
            <a:r>
              <a:rPr lang="en-US" sz="2000">
                <a:sym typeface="Symbol" pitchFamily="18" charset="2"/>
              </a:rPr>
              <a:t>3) -ve</a:t>
            </a:r>
          </a:p>
          <a:p>
            <a:endParaRPr lang="en-US">
              <a:sym typeface="Symbol" pitchFamily="18" charset="2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1219200" y="3352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2133600" y="1828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V="1">
            <a:off x="1219200" y="1828800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V="1">
            <a:off x="3352800" y="1828800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2133600" y="1828800"/>
            <a:ext cx="1219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12192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32766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55626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43434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11430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2362200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4267200" y="2286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H="1">
            <a:off x="4648200" y="1600200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4267200" y="1828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 flipH="1">
            <a:off x="4800600" y="1676400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0" name="Line 21"/>
          <p:cNvSpPr>
            <a:spLocks noChangeShapeType="1"/>
          </p:cNvSpPr>
          <p:nvPr/>
        </p:nvSpPr>
        <p:spPr bwMode="auto">
          <a:xfrm>
            <a:off x="59436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1" name="Line 22"/>
          <p:cNvSpPr>
            <a:spLocks noChangeShapeType="1"/>
          </p:cNvSpPr>
          <p:nvPr/>
        </p:nvSpPr>
        <p:spPr bwMode="auto">
          <a:xfrm>
            <a:off x="4953000" y="3352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2" name="Line 23"/>
          <p:cNvSpPr>
            <a:spLocks noChangeShapeType="1"/>
          </p:cNvSpPr>
          <p:nvPr/>
        </p:nvSpPr>
        <p:spPr bwMode="auto">
          <a:xfrm>
            <a:off x="6400800" y="18288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3" name="Line 24"/>
          <p:cNvSpPr>
            <a:spLocks noChangeShapeType="1"/>
          </p:cNvSpPr>
          <p:nvPr/>
        </p:nvSpPr>
        <p:spPr bwMode="auto">
          <a:xfrm flipH="1">
            <a:off x="5562600" y="1828800"/>
            <a:ext cx="838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4" name="Line 25"/>
          <p:cNvSpPr>
            <a:spLocks noChangeShapeType="1"/>
          </p:cNvSpPr>
          <p:nvPr/>
        </p:nvSpPr>
        <p:spPr bwMode="auto">
          <a:xfrm>
            <a:off x="51816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4479925" y="3567113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(2)</a:t>
            </a:r>
          </a:p>
        </p:txBody>
      </p:sp>
      <p:sp>
        <p:nvSpPr>
          <p:cNvPr id="7196" name="Line 27"/>
          <p:cNvSpPr>
            <a:spLocks noChangeShapeType="1"/>
          </p:cNvSpPr>
          <p:nvPr/>
        </p:nvSpPr>
        <p:spPr bwMode="auto">
          <a:xfrm>
            <a:off x="55626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7" name="Freeform 28"/>
          <p:cNvSpPr>
            <a:spLocks/>
          </p:cNvSpPr>
          <p:nvPr/>
        </p:nvSpPr>
        <p:spPr bwMode="auto">
          <a:xfrm>
            <a:off x="5562600" y="2971800"/>
            <a:ext cx="152400" cy="76200"/>
          </a:xfrm>
          <a:custGeom>
            <a:avLst/>
            <a:gdLst>
              <a:gd name="T0" fmla="*/ 96 w 96"/>
              <a:gd name="T1" fmla="*/ 48 h 48"/>
              <a:gd name="T2" fmla="*/ 48 w 96"/>
              <a:gd name="T3" fmla="*/ 0 h 48"/>
              <a:gd name="T4" fmla="*/ 0 w 96"/>
              <a:gd name="T5" fmla="*/ 48 h 48"/>
              <a:gd name="T6" fmla="*/ 0 60000 65536"/>
              <a:gd name="T7" fmla="*/ 0 60000 65536"/>
              <a:gd name="T8" fmla="*/ 0 60000 65536"/>
              <a:gd name="T9" fmla="*/ 0 w 96"/>
              <a:gd name="T10" fmla="*/ 0 h 48"/>
              <a:gd name="T11" fmla="*/ 96 w 9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48">
                <a:moveTo>
                  <a:pt x="96" y="48"/>
                </a:moveTo>
                <a:cubicBezTo>
                  <a:pt x="80" y="24"/>
                  <a:pt x="64" y="0"/>
                  <a:pt x="48" y="0"/>
                </a:cubicBezTo>
                <a:cubicBezTo>
                  <a:pt x="32" y="0"/>
                  <a:pt x="8" y="40"/>
                  <a:pt x="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8" name="Text Box 29"/>
          <p:cNvSpPr txBox="1">
            <a:spLocks noChangeArrowheads="1"/>
          </p:cNvSpPr>
          <p:nvPr/>
        </p:nvSpPr>
        <p:spPr bwMode="auto">
          <a:xfrm>
            <a:off x="5486400" y="274320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30</a:t>
            </a:r>
            <a:r>
              <a:rPr lang="en-US" sz="1200" baseline="30000"/>
              <a:t>0</a:t>
            </a:r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5791200" y="2895600"/>
            <a:ext cx="342900" cy="457200"/>
          </a:xfrm>
          <a:custGeom>
            <a:avLst/>
            <a:gdLst>
              <a:gd name="T0" fmla="*/ 144 w 216"/>
              <a:gd name="T1" fmla="*/ 288 h 288"/>
              <a:gd name="T2" fmla="*/ 192 w 216"/>
              <a:gd name="T3" fmla="*/ 144 h 288"/>
              <a:gd name="T4" fmla="*/ 0 w 216"/>
              <a:gd name="T5" fmla="*/ 0 h 288"/>
              <a:gd name="T6" fmla="*/ 0 60000 65536"/>
              <a:gd name="T7" fmla="*/ 0 60000 65536"/>
              <a:gd name="T8" fmla="*/ 0 60000 65536"/>
              <a:gd name="T9" fmla="*/ 0 w 216"/>
              <a:gd name="T10" fmla="*/ 0 h 288"/>
              <a:gd name="T11" fmla="*/ 216 w 21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288">
                <a:moveTo>
                  <a:pt x="144" y="288"/>
                </a:moveTo>
                <a:cubicBezTo>
                  <a:pt x="180" y="240"/>
                  <a:pt x="216" y="192"/>
                  <a:pt x="192" y="144"/>
                </a:cubicBezTo>
                <a:cubicBezTo>
                  <a:pt x="168" y="96"/>
                  <a:pt x="32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200" name="Text Box 31"/>
          <p:cNvSpPr txBox="1">
            <a:spLocks noChangeArrowheads="1"/>
          </p:cNvSpPr>
          <p:nvPr/>
        </p:nvSpPr>
        <p:spPr bwMode="auto">
          <a:xfrm>
            <a:off x="6019800" y="2895600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60</a:t>
            </a:r>
            <a:r>
              <a:rPr lang="en-US" sz="1400" baseline="30000"/>
              <a:t>0</a:t>
            </a:r>
          </a:p>
        </p:txBody>
      </p:sp>
      <p:sp>
        <p:nvSpPr>
          <p:cNvPr id="7201" name="Text Box 32"/>
          <p:cNvSpPr txBox="1">
            <a:spLocks noChangeArrowheads="1"/>
          </p:cNvSpPr>
          <p:nvPr/>
        </p:nvSpPr>
        <p:spPr bwMode="auto">
          <a:xfrm>
            <a:off x="822325" y="328771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7202" name="Text Box 33"/>
          <p:cNvSpPr txBox="1">
            <a:spLocks noChangeArrowheads="1"/>
          </p:cNvSpPr>
          <p:nvPr/>
        </p:nvSpPr>
        <p:spPr bwMode="auto">
          <a:xfrm>
            <a:off x="3200400" y="33528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7203" name="Text Box 34"/>
          <p:cNvSpPr txBox="1">
            <a:spLocks noChangeArrowheads="1"/>
          </p:cNvSpPr>
          <p:nvPr/>
        </p:nvSpPr>
        <p:spPr bwMode="auto">
          <a:xfrm>
            <a:off x="5410200" y="33528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</a:t>
            </a:r>
          </a:p>
        </p:txBody>
      </p:sp>
      <p:sp>
        <p:nvSpPr>
          <p:cNvPr id="7204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</a:t>
            </a:r>
          </a:p>
        </p:txBody>
      </p:sp>
      <p:sp>
        <p:nvSpPr>
          <p:cNvPr id="7205" name="Text Box 36"/>
          <p:cNvSpPr txBox="1">
            <a:spLocks noChangeArrowheads="1"/>
          </p:cNvSpPr>
          <p:nvPr/>
        </p:nvSpPr>
        <p:spPr bwMode="auto">
          <a:xfrm>
            <a:off x="1981200" y="15240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G</a:t>
            </a:r>
          </a:p>
        </p:txBody>
      </p:sp>
      <p:sp>
        <p:nvSpPr>
          <p:cNvPr id="7206" name="Text Box 37"/>
          <p:cNvSpPr txBox="1">
            <a:spLocks noChangeArrowheads="1"/>
          </p:cNvSpPr>
          <p:nvPr/>
        </p:nvSpPr>
        <p:spPr bwMode="auto">
          <a:xfrm>
            <a:off x="4114800" y="1524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</a:t>
            </a:r>
          </a:p>
        </p:txBody>
      </p:sp>
      <p:sp>
        <p:nvSpPr>
          <p:cNvPr id="7207" name="Text Box 38"/>
          <p:cNvSpPr txBox="1">
            <a:spLocks noChangeArrowheads="1"/>
          </p:cNvSpPr>
          <p:nvPr/>
        </p:nvSpPr>
        <p:spPr bwMode="auto">
          <a:xfrm>
            <a:off x="6324600" y="16002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7208" name="Line 39"/>
          <p:cNvSpPr>
            <a:spLocks noChangeShapeType="1"/>
          </p:cNvSpPr>
          <p:nvPr/>
        </p:nvSpPr>
        <p:spPr bwMode="auto">
          <a:xfrm>
            <a:off x="77724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09" name="Text Box 40"/>
          <p:cNvSpPr txBox="1">
            <a:spLocks noChangeArrowheads="1"/>
          </p:cNvSpPr>
          <p:nvPr/>
        </p:nvSpPr>
        <p:spPr bwMode="auto">
          <a:xfrm>
            <a:off x="1050925" y="3695700"/>
            <a:ext cx="1243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>
                <a:solidFill>
                  <a:srgbClr val="FF00FF"/>
                </a:solidFill>
              </a:rPr>
              <a:t>R</a:t>
            </a:r>
            <a:r>
              <a:rPr lang="en-US" sz="1800" b="1" u="sng" baseline="-25000">
                <a:solidFill>
                  <a:srgbClr val="FF00FF"/>
                </a:solidFill>
              </a:rPr>
              <a:t>A</a:t>
            </a:r>
            <a:r>
              <a:rPr lang="en-US" sz="1800" b="1" u="sng">
                <a:solidFill>
                  <a:srgbClr val="FF00FF"/>
                </a:solidFill>
              </a:rPr>
              <a:t> =1-x/60</a:t>
            </a:r>
            <a:endParaRPr lang="en-US" sz="1600"/>
          </a:p>
        </p:txBody>
      </p:sp>
      <p:sp>
        <p:nvSpPr>
          <p:cNvPr id="7210" name="Text Box 41"/>
          <p:cNvSpPr txBox="1">
            <a:spLocks noChangeArrowheads="1"/>
          </p:cNvSpPr>
          <p:nvPr/>
        </p:nvSpPr>
        <p:spPr bwMode="auto">
          <a:xfrm>
            <a:off x="7467600" y="3709988"/>
            <a:ext cx="99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>
                <a:solidFill>
                  <a:srgbClr val="FF00FF"/>
                </a:solidFill>
              </a:rPr>
              <a:t>R</a:t>
            </a:r>
            <a:r>
              <a:rPr lang="en-US" sz="1800" b="1" u="sng" baseline="-25000">
                <a:solidFill>
                  <a:srgbClr val="FF00FF"/>
                </a:solidFill>
              </a:rPr>
              <a:t>D</a:t>
            </a:r>
            <a:r>
              <a:rPr lang="en-US" sz="1800" b="1" u="sng">
                <a:solidFill>
                  <a:srgbClr val="FF00FF"/>
                </a:solidFill>
              </a:rPr>
              <a:t>=x/60</a:t>
            </a:r>
            <a:endParaRPr lang="en-US" sz="1600"/>
          </a:p>
        </p:txBody>
      </p:sp>
      <p:sp>
        <p:nvSpPr>
          <p:cNvPr id="7211" name="Line 42"/>
          <p:cNvSpPr>
            <a:spLocks noChangeShapeType="1"/>
          </p:cNvSpPr>
          <p:nvPr/>
        </p:nvSpPr>
        <p:spPr bwMode="auto">
          <a:xfrm>
            <a:off x="1143000" y="2743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212" name="Text Box 43"/>
          <p:cNvSpPr txBox="1">
            <a:spLocks noChangeArrowheads="1"/>
          </p:cNvSpPr>
          <p:nvPr/>
        </p:nvSpPr>
        <p:spPr bwMode="auto">
          <a:xfrm>
            <a:off x="2819400" y="190500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(40-x)/20</a:t>
            </a:r>
          </a:p>
        </p:txBody>
      </p:sp>
      <p:sp>
        <p:nvSpPr>
          <p:cNvPr id="7213" name="Text Box 44"/>
          <p:cNvSpPr txBox="1">
            <a:spLocks noChangeArrowheads="1"/>
          </p:cNvSpPr>
          <p:nvPr/>
        </p:nvSpPr>
        <p:spPr bwMode="auto">
          <a:xfrm>
            <a:off x="4800600" y="190500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(x-20)/20</a:t>
            </a:r>
          </a:p>
        </p:txBody>
      </p:sp>
      <p:sp>
        <p:nvSpPr>
          <p:cNvPr id="7214" name="Text Box 45"/>
          <p:cNvSpPr txBox="1">
            <a:spLocks noChangeArrowheads="1"/>
          </p:cNvSpPr>
          <p:nvPr/>
        </p:nvSpPr>
        <p:spPr bwMode="auto">
          <a:xfrm>
            <a:off x="5791200" y="1447800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(2)</a:t>
            </a:r>
          </a:p>
        </p:txBody>
      </p:sp>
      <p:sp>
        <p:nvSpPr>
          <p:cNvPr id="7215" name="Line 46"/>
          <p:cNvSpPr>
            <a:spLocks noChangeShapeType="1"/>
          </p:cNvSpPr>
          <p:nvPr/>
        </p:nvSpPr>
        <p:spPr bwMode="auto">
          <a:xfrm>
            <a:off x="4876800" y="2362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216" name="Text Box 47"/>
          <p:cNvSpPr txBox="1">
            <a:spLocks noChangeArrowheads="1"/>
          </p:cNvSpPr>
          <p:nvPr/>
        </p:nvSpPr>
        <p:spPr bwMode="auto">
          <a:xfrm>
            <a:off x="4953000" y="2286000"/>
            <a:ext cx="42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</a:t>
            </a:r>
            <a:r>
              <a:rPr lang="en-US" sz="1400" baseline="-25000"/>
              <a:t>FC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8285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8F03DD-7518-46D1-99AA-659926AE4DA6}" type="slidenum">
              <a:rPr lang="en-US"/>
              <a:pPr/>
              <a:t>43</a:t>
            </a:fld>
            <a:endParaRPr lang="en-US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066800" y="533400"/>
            <a:ext cx="6858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ym typeface="Symbol" pitchFamily="18" charset="2"/>
              </a:rPr>
              <a:t>At x = 20 ft, F</a:t>
            </a:r>
            <a:r>
              <a:rPr lang="en-US" sz="2000" baseline="-25000">
                <a:sym typeface="Symbol" pitchFamily="18" charset="2"/>
              </a:rPr>
              <a:t>FC</a:t>
            </a:r>
            <a:r>
              <a:rPr lang="en-US" sz="2000">
                <a:sym typeface="Symbol" pitchFamily="18" charset="2"/>
              </a:rPr>
              <a:t> = (20/60)(2/ 3) = 0.385 (-ve)</a:t>
            </a:r>
          </a:p>
          <a:p>
            <a:pPr>
              <a:spcBef>
                <a:spcPct val="50000"/>
              </a:spcBef>
            </a:pPr>
            <a:r>
              <a:rPr lang="en-US" sz="2000">
                <a:sym typeface="Symbol" pitchFamily="18" charset="2"/>
              </a:rPr>
              <a:t>At x = 40 ft, F</a:t>
            </a:r>
            <a:r>
              <a:rPr lang="en-US" sz="2000" baseline="-25000">
                <a:sym typeface="Symbol" pitchFamily="18" charset="2"/>
              </a:rPr>
              <a:t>FC</a:t>
            </a:r>
            <a:r>
              <a:rPr lang="en-US" sz="2000">
                <a:sym typeface="Symbol" pitchFamily="18" charset="2"/>
              </a:rPr>
              <a:t> = ((60-80)/60)(2/ 3) = 0.385 (+ve)</a:t>
            </a:r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1371600" y="2286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5334000" y="2286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3352800" y="2286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371600" y="22860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 flipV="1">
            <a:off x="3352800" y="2895600"/>
            <a:ext cx="1981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5334000" y="2286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 flipV="1">
            <a:off x="5334000" y="2286000"/>
            <a:ext cx="2819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7086600" y="2286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038600" y="24384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-ve</a:t>
            </a:r>
          </a:p>
        </p:txBody>
      </p:sp>
      <p:sp>
        <p:nvSpPr>
          <p:cNvPr id="40973" name="Freeform 12"/>
          <p:cNvSpPr>
            <a:spLocks/>
          </p:cNvSpPr>
          <p:nvPr/>
        </p:nvSpPr>
        <p:spPr bwMode="auto">
          <a:xfrm>
            <a:off x="2209800" y="2590800"/>
            <a:ext cx="1143000" cy="762000"/>
          </a:xfrm>
          <a:custGeom>
            <a:avLst/>
            <a:gdLst>
              <a:gd name="T0" fmla="*/ 0 w 720"/>
              <a:gd name="T1" fmla="*/ 480 h 480"/>
              <a:gd name="T2" fmla="*/ 192 w 720"/>
              <a:gd name="T3" fmla="*/ 192 h 480"/>
              <a:gd name="T4" fmla="*/ 720 w 720"/>
              <a:gd name="T5" fmla="*/ 0 h 480"/>
              <a:gd name="T6" fmla="*/ 0 60000 65536"/>
              <a:gd name="T7" fmla="*/ 0 60000 65536"/>
              <a:gd name="T8" fmla="*/ 0 60000 65536"/>
              <a:gd name="T9" fmla="*/ 0 w 720"/>
              <a:gd name="T10" fmla="*/ 0 h 480"/>
              <a:gd name="T11" fmla="*/ 720 w 72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480">
                <a:moveTo>
                  <a:pt x="0" y="480"/>
                </a:moveTo>
                <a:cubicBezTo>
                  <a:pt x="36" y="376"/>
                  <a:pt x="72" y="272"/>
                  <a:pt x="192" y="192"/>
                </a:cubicBezTo>
                <a:cubicBezTo>
                  <a:pt x="312" y="112"/>
                  <a:pt x="632" y="32"/>
                  <a:pt x="7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0974" name="Freeform 13"/>
          <p:cNvSpPr>
            <a:spLocks/>
          </p:cNvSpPr>
          <p:nvPr/>
        </p:nvSpPr>
        <p:spPr bwMode="auto">
          <a:xfrm>
            <a:off x="4787900" y="2514600"/>
            <a:ext cx="546100" cy="762000"/>
          </a:xfrm>
          <a:custGeom>
            <a:avLst/>
            <a:gdLst>
              <a:gd name="T0" fmla="*/ 8 w 344"/>
              <a:gd name="T1" fmla="*/ 480 h 480"/>
              <a:gd name="T2" fmla="*/ 56 w 344"/>
              <a:gd name="T3" fmla="*/ 192 h 480"/>
              <a:gd name="T4" fmla="*/ 344 w 344"/>
              <a:gd name="T5" fmla="*/ 0 h 480"/>
              <a:gd name="T6" fmla="*/ 0 60000 65536"/>
              <a:gd name="T7" fmla="*/ 0 60000 65536"/>
              <a:gd name="T8" fmla="*/ 0 60000 65536"/>
              <a:gd name="T9" fmla="*/ 0 w 344"/>
              <a:gd name="T10" fmla="*/ 0 h 480"/>
              <a:gd name="T11" fmla="*/ 344 w 3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480">
                <a:moveTo>
                  <a:pt x="8" y="480"/>
                </a:moveTo>
                <a:cubicBezTo>
                  <a:pt x="4" y="376"/>
                  <a:pt x="0" y="272"/>
                  <a:pt x="56" y="192"/>
                </a:cubicBezTo>
                <a:cubicBezTo>
                  <a:pt x="112" y="112"/>
                  <a:pt x="296" y="32"/>
                  <a:pt x="3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1965325" y="3338513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0.77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4572000" y="32766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0.385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1371600" y="4648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78" name="Freeform 17"/>
          <p:cNvSpPr>
            <a:spLocks/>
          </p:cNvSpPr>
          <p:nvPr/>
        </p:nvSpPr>
        <p:spPr bwMode="auto">
          <a:xfrm>
            <a:off x="5319713" y="3987800"/>
            <a:ext cx="15875" cy="660400"/>
          </a:xfrm>
          <a:custGeom>
            <a:avLst/>
            <a:gdLst>
              <a:gd name="T0" fmla="*/ 0 w 10"/>
              <a:gd name="T1" fmla="*/ 0 h 416"/>
              <a:gd name="T2" fmla="*/ 10 w 10"/>
              <a:gd name="T3" fmla="*/ 416 h 416"/>
              <a:gd name="T4" fmla="*/ 0 60000 65536"/>
              <a:gd name="T5" fmla="*/ 0 60000 65536"/>
              <a:gd name="T6" fmla="*/ 0 w 10"/>
              <a:gd name="T7" fmla="*/ 0 h 416"/>
              <a:gd name="T8" fmla="*/ 10 w 10"/>
              <a:gd name="T9" fmla="*/ 416 h 4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416">
                <a:moveTo>
                  <a:pt x="0" y="0"/>
                </a:moveTo>
                <a:lnTo>
                  <a:pt x="10" y="41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0979" name="Line 18"/>
          <p:cNvSpPr>
            <a:spLocks noChangeShapeType="1"/>
          </p:cNvSpPr>
          <p:nvPr/>
        </p:nvSpPr>
        <p:spPr bwMode="auto">
          <a:xfrm>
            <a:off x="3352800" y="4648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80" name="Line 19"/>
          <p:cNvSpPr>
            <a:spLocks noChangeShapeType="1"/>
          </p:cNvSpPr>
          <p:nvPr/>
        </p:nvSpPr>
        <p:spPr bwMode="auto">
          <a:xfrm>
            <a:off x="1371600" y="46482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81" name="Line 20"/>
          <p:cNvSpPr>
            <a:spLocks noChangeShapeType="1"/>
          </p:cNvSpPr>
          <p:nvPr/>
        </p:nvSpPr>
        <p:spPr bwMode="auto">
          <a:xfrm>
            <a:off x="5334000" y="4648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82" name="Line 21"/>
          <p:cNvSpPr>
            <a:spLocks noChangeShapeType="1"/>
          </p:cNvSpPr>
          <p:nvPr/>
        </p:nvSpPr>
        <p:spPr bwMode="auto">
          <a:xfrm>
            <a:off x="7086600" y="4648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2743200" y="48768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-ve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5334000" y="41148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0.385</a:t>
            </a:r>
          </a:p>
        </p:txBody>
      </p:sp>
      <p:sp>
        <p:nvSpPr>
          <p:cNvPr id="40985" name="Line 24"/>
          <p:cNvSpPr>
            <a:spLocks noChangeShapeType="1"/>
          </p:cNvSpPr>
          <p:nvPr/>
        </p:nvSpPr>
        <p:spPr bwMode="auto">
          <a:xfrm flipV="1">
            <a:off x="3352800" y="3962400"/>
            <a:ext cx="1981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5486400" y="3403600"/>
            <a:ext cx="1619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I. L. for F</a:t>
            </a:r>
            <a:r>
              <a:rPr lang="en-US" sz="2200" b="1" u="sng" baseline="-25000">
                <a:solidFill>
                  <a:srgbClr val="FF00FF"/>
                </a:solidFill>
              </a:rPr>
              <a:t>GF</a:t>
            </a:r>
            <a:endParaRPr lang="en-US" sz="2000"/>
          </a:p>
        </p:txBody>
      </p:sp>
      <p:sp>
        <p:nvSpPr>
          <p:cNvPr id="40987" name="Text Box 26"/>
          <p:cNvSpPr txBox="1">
            <a:spLocks noChangeArrowheads="1"/>
          </p:cNvSpPr>
          <p:nvPr/>
        </p:nvSpPr>
        <p:spPr bwMode="auto">
          <a:xfrm>
            <a:off x="5257800" y="5461000"/>
            <a:ext cx="160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I. L. for F</a:t>
            </a:r>
            <a:r>
              <a:rPr lang="en-US" sz="2200" b="1" u="sng" baseline="-25000">
                <a:solidFill>
                  <a:srgbClr val="FF00FF"/>
                </a:solidFill>
              </a:rPr>
              <a:t>FC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50983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6B249F-08E2-4C63-95C3-D0F25B138ABF}" type="slidenum">
              <a:rPr lang="en-US"/>
              <a:pPr/>
              <a:t>44</a:t>
            </a:fld>
            <a:endParaRPr lang="en-US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279525" y="158750"/>
            <a:ext cx="4495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PROBLEM </a:t>
            </a:r>
            <a:r>
              <a:rPr lang="en-US" b="1" u="sng" dirty="0" smtClean="0">
                <a:solidFill>
                  <a:srgbClr val="0000FF"/>
                </a:solidFill>
              </a:rPr>
              <a:t>5.6 </a:t>
            </a:r>
            <a:r>
              <a:rPr lang="en-US" b="1" u="sng" dirty="0">
                <a:solidFill>
                  <a:srgbClr val="0000FF"/>
                </a:solidFill>
              </a:rPr>
              <a:t>Continued -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</a:p>
          <a:p>
            <a:r>
              <a:rPr lang="en-US" b="1" u="sng" dirty="0" smtClean="0">
                <a:solidFill>
                  <a:srgbClr val="FF00FF"/>
                </a:solidFill>
              </a:rPr>
              <a:t>5.6.3 </a:t>
            </a:r>
            <a:r>
              <a:rPr lang="en-US" b="1" u="sng" dirty="0">
                <a:solidFill>
                  <a:srgbClr val="FF00FF"/>
                </a:solidFill>
              </a:rPr>
              <a:t>Place unit load over CD (40 </a:t>
            </a:r>
            <a:r>
              <a:rPr lang="en-US" b="1" u="sng" dirty="0" err="1">
                <a:solidFill>
                  <a:srgbClr val="FF00FF"/>
                </a:solidFill>
              </a:rPr>
              <a:t>ft</a:t>
            </a:r>
            <a:r>
              <a:rPr lang="en-US" b="1" u="sng" dirty="0">
                <a:solidFill>
                  <a:srgbClr val="FF00FF"/>
                </a:solidFill>
              </a:rPr>
              <a:t> &lt; x &lt;60 </a:t>
            </a:r>
            <a:r>
              <a:rPr lang="en-US" b="1" u="sng" dirty="0" err="1">
                <a:solidFill>
                  <a:srgbClr val="FF00FF"/>
                </a:solidFill>
              </a:rPr>
              <a:t>ft</a:t>
            </a:r>
            <a:r>
              <a:rPr lang="en-US" b="1" u="sng" dirty="0">
                <a:solidFill>
                  <a:srgbClr val="FF00FF"/>
                </a:solidFill>
              </a:rPr>
              <a:t>)</a:t>
            </a:r>
            <a:endParaRPr lang="en-US" dirty="0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066800" y="1166813"/>
            <a:ext cx="48212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chemeClr val="accent2"/>
                </a:solidFill>
              </a:rPr>
              <a:t>(i) To compute F</a:t>
            </a:r>
            <a:r>
              <a:rPr lang="en-US" sz="2200" b="1" u="sng" baseline="-25000">
                <a:solidFill>
                  <a:schemeClr val="accent2"/>
                </a:solidFill>
              </a:rPr>
              <a:t>GF</a:t>
            </a:r>
            <a:r>
              <a:rPr lang="en-US" sz="2200" b="1" u="sng">
                <a:solidFill>
                  <a:schemeClr val="accent2"/>
                </a:solidFill>
              </a:rPr>
              <a:t>, use section (1) - (1)</a:t>
            </a:r>
            <a:endParaRPr lang="en-US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143000" y="4621213"/>
            <a:ext cx="6597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Take moment about B, to its left,</a:t>
            </a:r>
          </a:p>
          <a:p>
            <a:r>
              <a:rPr lang="en-US" sz="2000"/>
              <a:t>	(F</a:t>
            </a:r>
            <a:r>
              <a:rPr lang="en-US" sz="2000" baseline="-25000"/>
              <a:t>FG</a:t>
            </a:r>
            <a:r>
              <a:rPr lang="en-US" sz="2000"/>
              <a:t>)(10</a:t>
            </a:r>
            <a:r>
              <a:rPr lang="en-US" sz="2000">
                <a:sym typeface="Symbol" pitchFamily="18" charset="2"/>
              </a:rPr>
              <a:t>3) - (R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)(20) = 0</a:t>
            </a:r>
          </a:p>
          <a:p>
            <a:r>
              <a:rPr lang="en-US" sz="2000">
                <a:sym typeface="Symbol" pitchFamily="18" charset="2"/>
              </a:rPr>
              <a:t>		F</a:t>
            </a:r>
            <a:r>
              <a:rPr lang="en-US" sz="2000" baseline="-25000">
                <a:sym typeface="Symbol" pitchFamily="18" charset="2"/>
              </a:rPr>
              <a:t>FG</a:t>
            </a:r>
            <a:r>
              <a:rPr lang="en-US" sz="2000">
                <a:sym typeface="Symbol" pitchFamily="18" charset="2"/>
              </a:rPr>
              <a:t> = (1-x/60)(20/</a:t>
            </a:r>
            <a:r>
              <a:rPr lang="en-US" sz="2000"/>
              <a:t>10</a:t>
            </a:r>
            <a:r>
              <a:rPr lang="en-US" sz="2000">
                <a:sym typeface="Symbol" pitchFamily="18" charset="2"/>
              </a:rPr>
              <a:t>3) = (1-x/60)(2/3) -ve</a:t>
            </a:r>
            <a:endParaRPr lang="en-US">
              <a:sym typeface="Symbol" pitchFamily="18" charset="2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2209800" y="5764213"/>
            <a:ext cx="4891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At x = 40 ft, F</a:t>
            </a:r>
            <a:r>
              <a:rPr lang="en-US" sz="2000" baseline="-25000"/>
              <a:t>FG</a:t>
            </a:r>
            <a:r>
              <a:rPr lang="en-US" sz="2000"/>
              <a:t> = 0.385 kip (-ve)</a:t>
            </a:r>
          </a:p>
          <a:p>
            <a:r>
              <a:rPr lang="en-US" sz="2000"/>
              <a:t>At x = 60 ft, F</a:t>
            </a:r>
            <a:r>
              <a:rPr lang="en-US" sz="2000" baseline="-25000"/>
              <a:t>FG</a:t>
            </a:r>
            <a:r>
              <a:rPr lang="en-US" sz="2000"/>
              <a:t> = 0.0</a:t>
            </a: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838200" y="3581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828800" y="236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 flipV="1">
            <a:off x="838200" y="23622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1828800" y="2362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2286000" y="22098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>
            <a:off x="2514600" y="2362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7" name="Line 12"/>
          <p:cNvSpPr>
            <a:spLocks noChangeShapeType="1"/>
          </p:cNvSpPr>
          <p:nvPr/>
        </p:nvSpPr>
        <p:spPr bwMode="auto">
          <a:xfrm>
            <a:off x="3048000" y="3581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2438400" y="22098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 flipV="1">
            <a:off x="2971800" y="23622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4114800" y="2362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 flipV="1">
            <a:off x="4953000" y="23622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6096000" y="23622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2955925" y="3719513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(1)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2209800" y="1905000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(1)</a:t>
            </a:r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8382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6" name="Line 21"/>
          <p:cNvSpPr>
            <a:spLocks noChangeShapeType="1"/>
          </p:cNvSpPr>
          <p:nvPr/>
        </p:nvSpPr>
        <p:spPr bwMode="auto">
          <a:xfrm>
            <a:off x="66294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533400" y="34290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2514600" y="35814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4800600" y="35814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</a:t>
            </a:r>
          </a:p>
        </p:txBody>
      </p:sp>
      <p:sp>
        <p:nvSpPr>
          <p:cNvPr id="42010" name="Text Box 25"/>
          <p:cNvSpPr txBox="1">
            <a:spLocks noChangeArrowheads="1"/>
          </p:cNvSpPr>
          <p:nvPr/>
        </p:nvSpPr>
        <p:spPr bwMode="auto">
          <a:xfrm>
            <a:off x="6705600" y="35052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</a:t>
            </a:r>
          </a:p>
        </p:txBody>
      </p:sp>
      <p:sp>
        <p:nvSpPr>
          <p:cNvPr id="42011" name="Text Box 26"/>
          <p:cNvSpPr txBox="1">
            <a:spLocks noChangeArrowheads="1"/>
          </p:cNvSpPr>
          <p:nvPr/>
        </p:nvSpPr>
        <p:spPr bwMode="auto">
          <a:xfrm>
            <a:off x="1600200" y="20574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G</a:t>
            </a:r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3962400" y="205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5943600" y="20574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42014" name="Line 29"/>
          <p:cNvSpPr>
            <a:spLocks noChangeShapeType="1"/>
          </p:cNvSpPr>
          <p:nvPr/>
        </p:nvSpPr>
        <p:spPr bwMode="auto">
          <a:xfrm>
            <a:off x="49530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2015" name="Line 30"/>
          <p:cNvSpPr>
            <a:spLocks noChangeShapeType="1"/>
          </p:cNvSpPr>
          <p:nvPr/>
        </p:nvSpPr>
        <p:spPr bwMode="auto">
          <a:xfrm>
            <a:off x="57912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2016" name="Line 31"/>
          <p:cNvSpPr>
            <a:spLocks noChangeShapeType="1"/>
          </p:cNvSpPr>
          <p:nvPr/>
        </p:nvSpPr>
        <p:spPr bwMode="auto">
          <a:xfrm>
            <a:off x="66294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2017" name="Line 32"/>
          <p:cNvSpPr>
            <a:spLocks noChangeShapeType="1"/>
          </p:cNvSpPr>
          <p:nvPr/>
        </p:nvSpPr>
        <p:spPr bwMode="auto">
          <a:xfrm flipV="1">
            <a:off x="8382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18" name="Freeform 33"/>
          <p:cNvSpPr>
            <a:spLocks/>
          </p:cNvSpPr>
          <p:nvPr/>
        </p:nvSpPr>
        <p:spPr bwMode="auto">
          <a:xfrm>
            <a:off x="838200" y="2665413"/>
            <a:ext cx="4970463" cy="1587"/>
          </a:xfrm>
          <a:custGeom>
            <a:avLst/>
            <a:gdLst>
              <a:gd name="T0" fmla="*/ 0 w 3131"/>
              <a:gd name="T1" fmla="*/ 1 h 1"/>
              <a:gd name="T2" fmla="*/ 3131 w 3131"/>
              <a:gd name="T3" fmla="*/ 0 h 1"/>
              <a:gd name="T4" fmla="*/ 0 60000 65536"/>
              <a:gd name="T5" fmla="*/ 0 60000 65536"/>
              <a:gd name="T6" fmla="*/ 0 w 3131"/>
              <a:gd name="T7" fmla="*/ 0 h 1"/>
              <a:gd name="T8" fmla="*/ 3131 w 31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31" h="1">
                <a:moveTo>
                  <a:pt x="0" y="1"/>
                </a:moveTo>
                <a:lnTo>
                  <a:pt x="313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2019" name="Text Box 34"/>
          <p:cNvSpPr txBox="1">
            <a:spLocks noChangeArrowheads="1"/>
          </p:cNvSpPr>
          <p:nvPr/>
        </p:nvSpPr>
        <p:spPr bwMode="auto">
          <a:xfrm>
            <a:off x="3124200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42020" name="Text Box 35"/>
          <p:cNvSpPr txBox="1">
            <a:spLocks noChangeArrowheads="1"/>
          </p:cNvSpPr>
          <p:nvPr/>
        </p:nvSpPr>
        <p:spPr bwMode="auto">
          <a:xfrm>
            <a:off x="4572000" y="266700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(60-x)/20</a:t>
            </a:r>
          </a:p>
        </p:txBody>
      </p:sp>
      <p:sp>
        <p:nvSpPr>
          <p:cNvPr id="42021" name="Text Box 36"/>
          <p:cNvSpPr txBox="1">
            <a:spLocks noChangeArrowheads="1"/>
          </p:cNvSpPr>
          <p:nvPr/>
        </p:nvSpPr>
        <p:spPr bwMode="auto">
          <a:xfrm>
            <a:off x="6324600" y="274320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(x-40)/20</a:t>
            </a:r>
          </a:p>
        </p:txBody>
      </p:sp>
      <p:sp>
        <p:nvSpPr>
          <p:cNvPr id="42022" name="Text Box 37"/>
          <p:cNvSpPr txBox="1">
            <a:spLocks noChangeArrowheads="1"/>
          </p:cNvSpPr>
          <p:nvPr/>
        </p:nvSpPr>
        <p:spPr bwMode="auto">
          <a:xfrm>
            <a:off x="5715000" y="2286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42023" name="Text Box 38"/>
          <p:cNvSpPr txBox="1">
            <a:spLocks noChangeArrowheads="1"/>
          </p:cNvSpPr>
          <p:nvPr/>
        </p:nvSpPr>
        <p:spPr bwMode="auto">
          <a:xfrm>
            <a:off x="4572000" y="3886200"/>
            <a:ext cx="174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rgbClr val="FF00FF"/>
                </a:solidFill>
              </a:rPr>
              <a:t>reactions at nodes</a:t>
            </a:r>
            <a:endParaRPr lang="en-US" sz="1400"/>
          </a:p>
        </p:txBody>
      </p:sp>
      <p:sp>
        <p:nvSpPr>
          <p:cNvPr id="42024" name="Line 39"/>
          <p:cNvSpPr>
            <a:spLocks noChangeShapeType="1"/>
          </p:cNvSpPr>
          <p:nvPr/>
        </p:nvSpPr>
        <p:spPr bwMode="auto">
          <a:xfrm>
            <a:off x="26670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5" name="Line 40"/>
          <p:cNvSpPr>
            <a:spLocks noChangeShapeType="1"/>
          </p:cNvSpPr>
          <p:nvPr/>
        </p:nvSpPr>
        <p:spPr bwMode="auto">
          <a:xfrm>
            <a:off x="838200" y="3886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2026" name="Text Box 41"/>
          <p:cNvSpPr txBox="1">
            <a:spLocks noChangeArrowheads="1"/>
          </p:cNvSpPr>
          <p:nvPr/>
        </p:nvSpPr>
        <p:spPr bwMode="auto">
          <a:xfrm>
            <a:off x="1355725" y="3592513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20 ft</a:t>
            </a:r>
          </a:p>
        </p:txBody>
      </p:sp>
      <p:sp>
        <p:nvSpPr>
          <p:cNvPr id="42027" name="Text Box 42"/>
          <p:cNvSpPr txBox="1">
            <a:spLocks noChangeArrowheads="1"/>
          </p:cNvSpPr>
          <p:nvPr/>
        </p:nvSpPr>
        <p:spPr bwMode="auto">
          <a:xfrm>
            <a:off x="609600" y="3989388"/>
            <a:ext cx="1185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>
                <a:solidFill>
                  <a:srgbClr val="FF00FF"/>
                </a:solidFill>
              </a:rPr>
              <a:t>R</a:t>
            </a:r>
            <a:r>
              <a:rPr lang="en-US" sz="1800" b="1" u="sng" baseline="-25000">
                <a:solidFill>
                  <a:srgbClr val="FF00FF"/>
                </a:solidFill>
              </a:rPr>
              <a:t>A</a:t>
            </a:r>
            <a:r>
              <a:rPr lang="en-US" sz="1800" b="1" u="sng">
                <a:solidFill>
                  <a:srgbClr val="FF00FF"/>
                </a:solidFill>
              </a:rPr>
              <a:t>=1-x/60</a:t>
            </a:r>
            <a:endParaRPr lang="en-US" sz="1400"/>
          </a:p>
        </p:txBody>
      </p:sp>
      <p:sp>
        <p:nvSpPr>
          <p:cNvPr id="42028" name="Text Box 43"/>
          <p:cNvSpPr txBox="1">
            <a:spLocks noChangeArrowheads="1"/>
          </p:cNvSpPr>
          <p:nvPr/>
        </p:nvSpPr>
        <p:spPr bwMode="auto">
          <a:xfrm>
            <a:off x="6477000" y="3989388"/>
            <a:ext cx="99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>
                <a:solidFill>
                  <a:srgbClr val="FF00FF"/>
                </a:solidFill>
              </a:rPr>
              <a:t>R</a:t>
            </a:r>
            <a:r>
              <a:rPr lang="en-US" sz="1800" b="1" u="sng" baseline="-25000">
                <a:solidFill>
                  <a:srgbClr val="FF00FF"/>
                </a:solidFill>
              </a:rPr>
              <a:t>D</a:t>
            </a:r>
            <a:r>
              <a:rPr lang="en-US" sz="1800" b="1" u="sng">
                <a:solidFill>
                  <a:srgbClr val="FF00FF"/>
                </a:solidFill>
              </a:rPr>
              <a:t>=x/60</a:t>
            </a:r>
            <a:endParaRPr lang="en-US" sz="1400"/>
          </a:p>
        </p:txBody>
      </p:sp>
      <p:sp>
        <p:nvSpPr>
          <p:cNvPr id="42029" name="Text Box 44"/>
          <p:cNvSpPr txBox="1">
            <a:spLocks noChangeArrowheads="1"/>
          </p:cNvSpPr>
          <p:nvPr/>
        </p:nvSpPr>
        <p:spPr bwMode="auto">
          <a:xfrm>
            <a:off x="5105400" y="22860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(x-40)</a:t>
            </a:r>
          </a:p>
        </p:txBody>
      </p:sp>
      <p:sp>
        <p:nvSpPr>
          <p:cNvPr id="42030" name="Text Box 45"/>
          <p:cNvSpPr txBox="1">
            <a:spLocks noChangeArrowheads="1"/>
          </p:cNvSpPr>
          <p:nvPr/>
        </p:nvSpPr>
        <p:spPr bwMode="auto">
          <a:xfrm>
            <a:off x="6248400" y="22860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(60-x)</a:t>
            </a:r>
          </a:p>
        </p:txBody>
      </p:sp>
      <p:sp>
        <p:nvSpPr>
          <p:cNvPr id="42031" name="Line 46"/>
          <p:cNvSpPr>
            <a:spLocks noChangeShapeType="1"/>
          </p:cNvSpPr>
          <p:nvPr/>
        </p:nvSpPr>
        <p:spPr bwMode="auto">
          <a:xfrm flipV="1">
            <a:off x="2667000" y="3429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32" name="Line 47"/>
          <p:cNvSpPr>
            <a:spLocks noChangeShapeType="1"/>
          </p:cNvSpPr>
          <p:nvPr/>
        </p:nvSpPr>
        <p:spPr bwMode="auto">
          <a:xfrm>
            <a:off x="49530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33" name="Line 48"/>
          <p:cNvSpPr>
            <a:spLocks noChangeShapeType="1"/>
          </p:cNvSpPr>
          <p:nvPr/>
        </p:nvSpPr>
        <p:spPr bwMode="auto">
          <a:xfrm>
            <a:off x="66294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34" name="Line 49"/>
          <p:cNvSpPr>
            <a:spLocks noChangeShapeType="1"/>
          </p:cNvSpPr>
          <p:nvPr/>
        </p:nvSpPr>
        <p:spPr bwMode="auto">
          <a:xfrm>
            <a:off x="5791200" y="2590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2035" name="Line 50"/>
          <p:cNvSpPr>
            <a:spLocks noChangeShapeType="1"/>
          </p:cNvSpPr>
          <p:nvPr/>
        </p:nvSpPr>
        <p:spPr bwMode="auto">
          <a:xfrm>
            <a:off x="49530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2036" name="Freeform 51"/>
          <p:cNvSpPr>
            <a:spLocks/>
          </p:cNvSpPr>
          <p:nvPr/>
        </p:nvSpPr>
        <p:spPr bwMode="auto">
          <a:xfrm>
            <a:off x="4953000" y="3200400"/>
            <a:ext cx="533400" cy="685800"/>
          </a:xfrm>
          <a:custGeom>
            <a:avLst/>
            <a:gdLst>
              <a:gd name="T0" fmla="*/ 288 w 336"/>
              <a:gd name="T1" fmla="*/ 432 h 432"/>
              <a:gd name="T2" fmla="*/ 288 w 336"/>
              <a:gd name="T3" fmla="*/ 192 h 432"/>
              <a:gd name="T4" fmla="*/ 0 w 336"/>
              <a:gd name="T5" fmla="*/ 0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288" y="432"/>
                </a:moveTo>
                <a:cubicBezTo>
                  <a:pt x="312" y="348"/>
                  <a:pt x="336" y="264"/>
                  <a:pt x="288" y="192"/>
                </a:cubicBezTo>
                <a:cubicBezTo>
                  <a:pt x="240" y="120"/>
                  <a:pt x="48" y="3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2037" name="Freeform 52"/>
          <p:cNvSpPr>
            <a:spLocks/>
          </p:cNvSpPr>
          <p:nvPr/>
        </p:nvSpPr>
        <p:spPr bwMode="auto">
          <a:xfrm>
            <a:off x="5867400" y="3124200"/>
            <a:ext cx="762000" cy="762000"/>
          </a:xfrm>
          <a:custGeom>
            <a:avLst/>
            <a:gdLst>
              <a:gd name="T0" fmla="*/ 0 w 480"/>
              <a:gd name="T1" fmla="*/ 480 h 480"/>
              <a:gd name="T2" fmla="*/ 144 w 480"/>
              <a:gd name="T3" fmla="*/ 240 h 480"/>
              <a:gd name="T4" fmla="*/ 480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cubicBezTo>
                  <a:pt x="32" y="400"/>
                  <a:pt x="64" y="320"/>
                  <a:pt x="144" y="240"/>
                </a:cubicBezTo>
                <a:cubicBezTo>
                  <a:pt x="224" y="160"/>
                  <a:pt x="424" y="40"/>
                  <a:pt x="4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15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C04BD1-627F-4944-9058-D022BB60E8DA}" type="slidenum">
              <a:rPr lang="en-US"/>
              <a:pPr/>
              <a:t>45</a:t>
            </a:fld>
            <a:endParaRPr lang="en-US"/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1431925" y="422275"/>
            <a:ext cx="3868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PROBLEM 5.6 Continued </a:t>
            </a:r>
            <a:r>
              <a:rPr lang="en-US" b="1" u="sng" dirty="0">
                <a:solidFill>
                  <a:srgbClr val="0000FF"/>
                </a:solidFill>
              </a:rPr>
              <a:t>-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</a:p>
          <a:p>
            <a:r>
              <a:rPr lang="en-US" b="1" u="sng" dirty="0">
                <a:solidFill>
                  <a:srgbClr val="FF00FF"/>
                </a:solidFill>
              </a:rPr>
              <a:t>(ii) To compute F</a:t>
            </a:r>
            <a:r>
              <a:rPr lang="en-US" b="1" u="sng" baseline="-25000" dirty="0">
                <a:solidFill>
                  <a:srgbClr val="FF00FF"/>
                </a:solidFill>
              </a:rPr>
              <a:t>FG</a:t>
            </a:r>
            <a:r>
              <a:rPr lang="en-US" b="1" u="sng" dirty="0">
                <a:solidFill>
                  <a:srgbClr val="FF00FF"/>
                </a:solidFill>
              </a:rPr>
              <a:t>, use section (2) - (2)</a:t>
            </a:r>
            <a:endParaRPr lang="en-US" dirty="0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371600" y="4316413"/>
            <a:ext cx="58816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Resolving forces vertically, to the left of C,</a:t>
            </a:r>
          </a:p>
          <a:p>
            <a:endParaRPr lang="en-US" sz="2000"/>
          </a:p>
          <a:p>
            <a:r>
              <a:rPr lang="en-US" sz="2000"/>
              <a:t>	(R</a:t>
            </a:r>
            <a:r>
              <a:rPr lang="en-US" sz="2000" baseline="-25000"/>
              <a:t>A</a:t>
            </a:r>
            <a:r>
              <a:rPr lang="en-US" sz="2000"/>
              <a:t>) - F</a:t>
            </a:r>
            <a:r>
              <a:rPr lang="en-US" sz="2000" baseline="-25000"/>
              <a:t>FC</a:t>
            </a:r>
            <a:r>
              <a:rPr lang="en-US" sz="2000"/>
              <a:t> cos 30 = 0</a:t>
            </a:r>
          </a:p>
          <a:p>
            <a:r>
              <a:rPr lang="en-US" sz="2000"/>
              <a:t>		F</a:t>
            </a:r>
            <a:r>
              <a:rPr lang="en-US" sz="2000" baseline="-25000"/>
              <a:t>FC</a:t>
            </a:r>
            <a:r>
              <a:rPr lang="en-US" sz="2000"/>
              <a:t> = R</a:t>
            </a:r>
            <a:r>
              <a:rPr lang="en-US" sz="2000" baseline="-25000"/>
              <a:t>A</a:t>
            </a:r>
            <a:r>
              <a:rPr lang="en-US" sz="2000"/>
              <a:t>/cos 30 = (1-x/10) (2/</a:t>
            </a:r>
            <a:r>
              <a:rPr lang="en-US" sz="2000">
                <a:sym typeface="Symbol" pitchFamily="18" charset="2"/>
              </a:rPr>
              <a:t>3) +ve</a:t>
            </a:r>
            <a:endParaRPr lang="en-US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1219200" y="3352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2133600" y="1828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V="1">
            <a:off x="1219200" y="1828800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V="1">
            <a:off x="3352800" y="1828800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2133600" y="1828800"/>
            <a:ext cx="1219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12192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77724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55626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64008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11430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3886200" y="25908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6324600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 flipH="1">
            <a:off x="4648200" y="1600200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>
            <a:off x="4267200" y="1828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 flipH="1">
            <a:off x="4800600" y="1676400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>
            <a:off x="59436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4" name="Line 21"/>
          <p:cNvSpPr>
            <a:spLocks noChangeShapeType="1"/>
          </p:cNvSpPr>
          <p:nvPr/>
        </p:nvSpPr>
        <p:spPr bwMode="auto">
          <a:xfrm>
            <a:off x="4953000" y="3352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5" name="Line 22"/>
          <p:cNvSpPr>
            <a:spLocks noChangeShapeType="1"/>
          </p:cNvSpPr>
          <p:nvPr/>
        </p:nvSpPr>
        <p:spPr bwMode="auto">
          <a:xfrm>
            <a:off x="6400800" y="18288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Line 23"/>
          <p:cNvSpPr>
            <a:spLocks noChangeShapeType="1"/>
          </p:cNvSpPr>
          <p:nvPr/>
        </p:nvSpPr>
        <p:spPr bwMode="auto">
          <a:xfrm flipH="1">
            <a:off x="5562600" y="1828800"/>
            <a:ext cx="838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7" name="Line 24"/>
          <p:cNvSpPr>
            <a:spLocks noChangeShapeType="1"/>
          </p:cNvSpPr>
          <p:nvPr/>
        </p:nvSpPr>
        <p:spPr bwMode="auto">
          <a:xfrm>
            <a:off x="51816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4479925" y="3567113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(2)</a:t>
            </a:r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>
            <a:off x="55626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0" name="Freeform 27"/>
          <p:cNvSpPr>
            <a:spLocks/>
          </p:cNvSpPr>
          <p:nvPr/>
        </p:nvSpPr>
        <p:spPr bwMode="auto">
          <a:xfrm>
            <a:off x="5562600" y="2971800"/>
            <a:ext cx="152400" cy="76200"/>
          </a:xfrm>
          <a:custGeom>
            <a:avLst/>
            <a:gdLst>
              <a:gd name="T0" fmla="*/ 96 w 96"/>
              <a:gd name="T1" fmla="*/ 48 h 48"/>
              <a:gd name="T2" fmla="*/ 48 w 96"/>
              <a:gd name="T3" fmla="*/ 0 h 48"/>
              <a:gd name="T4" fmla="*/ 0 w 96"/>
              <a:gd name="T5" fmla="*/ 48 h 48"/>
              <a:gd name="T6" fmla="*/ 0 60000 65536"/>
              <a:gd name="T7" fmla="*/ 0 60000 65536"/>
              <a:gd name="T8" fmla="*/ 0 60000 65536"/>
              <a:gd name="T9" fmla="*/ 0 w 96"/>
              <a:gd name="T10" fmla="*/ 0 h 48"/>
              <a:gd name="T11" fmla="*/ 96 w 9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48">
                <a:moveTo>
                  <a:pt x="96" y="48"/>
                </a:moveTo>
                <a:cubicBezTo>
                  <a:pt x="80" y="24"/>
                  <a:pt x="64" y="0"/>
                  <a:pt x="48" y="0"/>
                </a:cubicBezTo>
                <a:cubicBezTo>
                  <a:pt x="32" y="0"/>
                  <a:pt x="8" y="40"/>
                  <a:pt x="0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5486400" y="274320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30</a:t>
            </a:r>
            <a:r>
              <a:rPr lang="en-US" sz="1200" baseline="30000"/>
              <a:t>0</a:t>
            </a:r>
          </a:p>
        </p:txBody>
      </p:sp>
      <p:sp>
        <p:nvSpPr>
          <p:cNvPr id="8222" name="Freeform 29"/>
          <p:cNvSpPr>
            <a:spLocks/>
          </p:cNvSpPr>
          <p:nvPr/>
        </p:nvSpPr>
        <p:spPr bwMode="auto">
          <a:xfrm>
            <a:off x="5791200" y="2895600"/>
            <a:ext cx="342900" cy="457200"/>
          </a:xfrm>
          <a:custGeom>
            <a:avLst/>
            <a:gdLst>
              <a:gd name="T0" fmla="*/ 144 w 216"/>
              <a:gd name="T1" fmla="*/ 288 h 288"/>
              <a:gd name="T2" fmla="*/ 192 w 216"/>
              <a:gd name="T3" fmla="*/ 144 h 288"/>
              <a:gd name="T4" fmla="*/ 0 w 216"/>
              <a:gd name="T5" fmla="*/ 0 h 288"/>
              <a:gd name="T6" fmla="*/ 0 60000 65536"/>
              <a:gd name="T7" fmla="*/ 0 60000 65536"/>
              <a:gd name="T8" fmla="*/ 0 60000 65536"/>
              <a:gd name="T9" fmla="*/ 0 w 216"/>
              <a:gd name="T10" fmla="*/ 0 h 288"/>
              <a:gd name="T11" fmla="*/ 216 w 21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288">
                <a:moveTo>
                  <a:pt x="144" y="288"/>
                </a:moveTo>
                <a:cubicBezTo>
                  <a:pt x="180" y="240"/>
                  <a:pt x="216" y="192"/>
                  <a:pt x="192" y="144"/>
                </a:cubicBezTo>
                <a:cubicBezTo>
                  <a:pt x="168" y="96"/>
                  <a:pt x="32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3" name="Text Box 30"/>
          <p:cNvSpPr txBox="1">
            <a:spLocks noChangeArrowheads="1"/>
          </p:cNvSpPr>
          <p:nvPr/>
        </p:nvSpPr>
        <p:spPr bwMode="auto">
          <a:xfrm>
            <a:off x="6019800" y="2895600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60</a:t>
            </a:r>
            <a:r>
              <a:rPr lang="en-US" sz="1400" baseline="30000"/>
              <a:t>0</a:t>
            </a:r>
          </a:p>
        </p:txBody>
      </p:sp>
      <p:sp>
        <p:nvSpPr>
          <p:cNvPr id="8224" name="Text Box 31"/>
          <p:cNvSpPr txBox="1">
            <a:spLocks noChangeArrowheads="1"/>
          </p:cNvSpPr>
          <p:nvPr/>
        </p:nvSpPr>
        <p:spPr bwMode="auto">
          <a:xfrm>
            <a:off x="822325" y="328771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3200400" y="33528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8226" name="Text Box 33"/>
          <p:cNvSpPr txBox="1">
            <a:spLocks noChangeArrowheads="1"/>
          </p:cNvSpPr>
          <p:nvPr/>
        </p:nvSpPr>
        <p:spPr bwMode="auto">
          <a:xfrm>
            <a:off x="5410200" y="33528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</a:t>
            </a:r>
          </a:p>
        </p:txBody>
      </p:sp>
      <p:sp>
        <p:nvSpPr>
          <p:cNvPr id="8227" name="Text Box 34"/>
          <p:cNvSpPr txBox="1">
            <a:spLocks noChangeArrowheads="1"/>
          </p:cNvSpPr>
          <p:nvPr/>
        </p:nvSpPr>
        <p:spPr bwMode="auto">
          <a:xfrm>
            <a:off x="7772400" y="32766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</a:t>
            </a:r>
          </a:p>
        </p:txBody>
      </p:sp>
      <p:sp>
        <p:nvSpPr>
          <p:cNvPr id="8228" name="Text Box 35"/>
          <p:cNvSpPr txBox="1">
            <a:spLocks noChangeArrowheads="1"/>
          </p:cNvSpPr>
          <p:nvPr/>
        </p:nvSpPr>
        <p:spPr bwMode="auto">
          <a:xfrm>
            <a:off x="1981200" y="15240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G</a:t>
            </a:r>
          </a:p>
        </p:txBody>
      </p:sp>
      <p:sp>
        <p:nvSpPr>
          <p:cNvPr id="8229" name="Text Box 36"/>
          <p:cNvSpPr txBox="1">
            <a:spLocks noChangeArrowheads="1"/>
          </p:cNvSpPr>
          <p:nvPr/>
        </p:nvSpPr>
        <p:spPr bwMode="auto">
          <a:xfrm>
            <a:off x="4114800" y="1524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</a:t>
            </a:r>
          </a:p>
        </p:txBody>
      </p:sp>
      <p:sp>
        <p:nvSpPr>
          <p:cNvPr id="8230" name="Text Box 37"/>
          <p:cNvSpPr txBox="1">
            <a:spLocks noChangeArrowheads="1"/>
          </p:cNvSpPr>
          <p:nvPr/>
        </p:nvSpPr>
        <p:spPr bwMode="auto">
          <a:xfrm>
            <a:off x="6324600" y="16002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8231" name="Line 38"/>
          <p:cNvSpPr>
            <a:spLocks noChangeShapeType="1"/>
          </p:cNvSpPr>
          <p:nvPr/>
        </p:nvSpPr>
        <p:spPr bwMode="auto">
          <a:xfrm>
            <a:off x="77724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2" name="Text Box 39"/>
          <p:cNvSpPr txBox="1">
            <a:spLocks noChangeArrowheads="1"/>
          </p:cNvSpPr>
          <p:nvPr/>
        </p:nvSpPr>
        <p:spPr bwMode="auto">
          <a:xfrm>
            <a:off x="822325" y="3695700"/>
            <a:ext cx="1243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>
                <a:solidFill>
                  <a:srgbClr val="FF00FF"/>
                </a:solidFill>
              </a:rPr>
              <a:t>R</a:t>
            </a:r>
            <a:r>
              <a:rPr lang="en-US" sz="1800" b="1" u="sng" baseline="-25000">
                <a:solidFill>
                  <a:srgbClr val="FF00FF"/>
                </a:solidFill>
              </a:rPr>
              <a:t>A</a:t>
            </a:r>
            <a:r>
              <a:rPr lang="en-US" sz="1800" b="1" u="sng">
                <a:solidFill>
                  <a:srgbClr val="FF00FF"/>
                </a:solidFill>
              </a:rPr>
              <a:t> =1-x/60</a:t>
            </a:r>
            <a:endParaRPr lang="en-US" sz="1600"/>
          </a:p>
        </p:txBody>
      </p:sp>
      <p:sp>
        <p:nvSpPr>
          <p:cNvPr id="8233" name="Freeform 40"/>
          <p:cNvSpPr>
            <a:spLocks/>
          </p:cNvSpPr>
          <p:nvPr/>
        </p:nvSpPr>
        <p:spPr bwMode="auto">
          <a:xfrm>
            <a:off x="1143000" y="2895600"/>
            <a:ext cx="5246688" cy="1588"/>
          </a:xfrm>
          <a:custGeom>
            <a:avLst/>
            <a:gdLst>
              <a:gd name="T0" fmla="*/ 0 w 3305"/>
              <a:gd name="T1" fmla="*/ 0 h 1"/>
              <a:gd name="T2" fmla="*/ 3305 w 3305"/>
              <a:gd name="T3" fmla="*/ 1 h 1"/>
              <a:gd name="T4" fmla="*/ 0 60000 65536"/>
              <a:gd name="T5" fmla="*/ 0 60000 65536"/>
              <a:gd name="T6" fmla="*/ 0 w 3305"/>
              <a:gd name="T7" fmla="*/ 0 h 1"/>
              <a:gd name="T8" fmla="*/ 3305 w 33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5" h="1">
                <a:moveTo>
                  <a:pt x="0" y="0"/>
                </a:moveTo>
                <a:lnTo>
                  <a:pt x="3305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4" name="Text Box 41"/>
          <p:cNvSpPr txBox="1">
            <a:spLocks noChangeArrowheads="1"/>
          </p:cNvSpPr>
          <p:nvPr/>
        </p:nvSpPr>
        <p:spPr bwMode="auto">
          <a:xfrm>
            <a:off x="5029200" y="190500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(60-x)/20</a:t>
            </a:r>
          </a:p>
        </p:txBody>
      </p:sp>
      <p:sp>
        <p:nvSpPr>
          <p:cNvPr id="8235" name="Text Box 42"/>
          <p:cNvSpPr txBox="1">
            <a:spLocks noChangeArrowheads="1"/>
          </p:cNvSpPr>
          <p:nvPr/>
        </p:nvSpPr>
        <p:spPr bwMode="auto">
          <a:xfrm>
            <a:off x="7391400" y="205740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(x-40)/20</a:t>
            </a:r>
          </a:p>
        </p:txBody>
      </p:sp>
      <p:sp>
        <p:nvSpPr>
          <p:cNvPr id="8236" name="Line 43"/>
          <p:cNvSpPr>
            <a:spLocks noChangeShapeType="1"/>
          </p:cNvSpPr>
          <p:nvPr/>
        </p:nvSpPr>
        <p:spPr bwMode="auto">
          <a:xfrm>
            <a:off x="4876800" y="2362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7" name="Text Box 44"/>
          <p:cNvSpPr txBox="1">
            <a:spLocks noChangeArrowheads="1"/>
          </p:cNvSpPr>
          <p:nvPr/>
        </p:nvSpPr>
        <p:spPr bwMode="auto">
          <a:xfrm>
            <a:off x="4953000" y="2286000"/>
            <a:ext cx="42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</a:t>
            </a:r>
            <a:r>
              <a:rPr lang="en-US" sz="1400" baseline="-25000"/>
              <a:t>FC</a:t>
            </a:r>
            <a:endParaRPr lang="en-US" sz="1400"/>
          </a:p>
        </p:txBody>
      </p:sp>
      <p:sp>
        <p:nvSpPr>
          <p:cNvPr id="8238" name="Text Box 45"/>
          <p:cNvSpPr txBox="1">
            <a:spLocks noChangeArrowheads="1"/>
          </p:cNvSpPr>
          <p:nvPr/>
        </p:nvSpPr>
        <p:spPr bwMode="auto">
          <a:xfrm>
            <a:off x="7391400" y="3684588"/>
            <a:ext cx="99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>
                <a:solidFill>
                  <a:srgbClr val="FF00FF"/>
                </a:solidFill>
              </a:rPr>
              <a:t>R</a:t>
            </a:r>
            <a:r>
              <a:rPr lang="en-US" sz="1800" b="1" u="sng" baseline="-25000">
                <a:solidFill>
                  <a:srgbClr val="FF00FF"/>
                </a:solidFill>
              </a:rPr>
              <a:t>D</a:t>
            </a:r>
            <a:r>
              <a:rPr lang="en-US" sz="1800" b="1" u="sng">
                <a:solidFill>
                  <a:srgbClr val="FF00FF"/>
                </a:solidFill>
              </a:rPr>
              <a:t>=x/60</a:t>
            </a:r>
          </a:p>
        </p:txBody>
      </p:sp>
      <p:sp>
        <p:nvSpPr>
          <p:cNvPr id="8239" name="Line 46"/>
          <p:cNvSpPr>
            <a:spLocks noChangeShapeType="1"/>
          </p:cNvSpPr>
          <p:nvPr/>
        </p:nvSpPr>
        <p:spPr bwMode="auto">
          <a:xfrm>
            <a:off x="55626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0" name="Line 47"/>
          <p:cNvSpPr>
            <a:spLocks noChangeShapeType="1"/>
          </p:cNvSpPr>
          <p:nvPr/>
        </p:nvSpPr>
        <p:spPr bwMode="auto">
          <a:xfrm>
            <a:off x="64770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1" name="Line 48"/>
          <p:cNvSpPr>
            <a:spLocks noChangeShapeType="1"/>
          </p:cNvSpPr>
          <p:nvPr/>
        </p:nvSpPr>
        <p:spPr bwMode="auto">
          <a:xfrm>
            <a:off x="5562600" y="3657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42" name="Line 49"/>
          <p:cNvSpPr>
            <a:spLocks noChangeShapeType="1"/>
          </p:cNvSpPr>
          <p:nvPr/>
        </p:nvSpPr>
        <p:spPr bwMode="auto">
          <a:xfrm>
            <a:off x="6477000" y="3657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43" name="Text Box 50"/>
          <p:cNvSpPr txBox="1">
            <a:spLocks noChangeArrowheads="1"/>
          </p:cNvSpPr>
          <p:nvPr/>
        </p:nvSpPr>
        <p:spPr bwMode="auto">
          <a:xfrm>
            <a:off x="5791200" y="33528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x-40</a:t>
            </a:r>
          </a:p>
        </p:txBody>
      </p:sp>
      <p:sp>
        <p:nvSpPr>
          <p:cNvPr id="8244" name="Text Box 51"/>
          <p:cNvSpPr txBox="1">
            <a:spLocks noChangeArrowheads="1"/>
          </p:cNvSpPr>
          <p:nvPr/>
        </p:nvSpPr>
        <p:spPr bwMode="auto">
          <a:xfrm>
            <a:off x="6705600" y="33528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60-x</a:t>
            </a:r>
          </a:p>
        </p:txBody>
      </p:sp>
      <p:sp>
        <p:nvSpPr>
          <p:cNvPr id="8245" name="Freeform 52"/>
          <p:cNvSpPr>
            <a:spLocks/>
          </p:cNvSpPr>
          <p:nvPr/>
        </p:nvSpPr>
        <p:spPr bwMode="auto">
          <a:xfrm>
            <a:off x="5410200" y="1295400"/>
            <a:ext cx="1066800" cy="685800"/>
          </a:xfrm>
          <a:custGeom>
            <a:avLst/>
            <a:gdLst>
              <a:gd name="T0" fmla="*/ 24 w 456"/>
              <a:gd name="T1" fmla="*/ 432 h 432"/>
              <a:gd name="T2" fmla="*/ 72 w 456"/>
              <a:gd name="T3" fmla="*/ 288 h 432"/>
              <a:gd name="T4" fmla="*/ 456 w 456"/>
              <a:gd name="T5" fmla="*/ 0 h 432"/>
              <a:gd name="T6" fmla="*/ 0 60000 65536"/>
              <a:gd name="T7" fmla="*/ 0 60000 65536"/>
              <a:gd name="T8" fmla="*/ 0 60000 65536"/>
              <a:gd name="T9" fmla="*/ 0 w 456"/>
              <a:gd name="T10" fmla="*/ 0 h 432"/>
              <a:gd name="T11" fmla="*/ 456 w 4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432">
                <a:moveTo>
                  <a:pt x="24" y="432"/>
                </a:moveTo>
                <a:cubicBezTo>
                  <a:pt x="12" y="396"/>
                  <a:pt x="0" y="360"/>
                  <a:pt x="72" y="288"/>
                </a:cubicBezTo>
                <a:cubicBezTo>
                  <a:pt x="144" y="216"/>
                  <a:pt x="392" y="48"/>
                  <a:pt x="4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46" name="Freeform 53"/>
          <p:cNvSpPr>
            <a:spLocks/>
          </p:cNvSpPr>
          <p:nvPr/>
        </p:nvSpPr>
        <p:spPr bwMode="auto">
          <a:xfrm>
            <a:off x="7700963" y="1377950"/>
            <a:ext cx="336550" cy="679450"/>
          </a:xfrm>
          <a:custGeom>
            <a:avLst/>
            <a:gdLst>
              <a:gd name="T0" fmla="*/ 141 w 212"/>
              <a:gd name="T1" fmla="*/ 428 h 428"/>
              <a:gd name="T2" fmla="*/ 189 w 212"/>
              <a:gd name="T3" fmla="*/ 284 h 428"/>
              <a:gd name="T4" fmla="*/ 0 w 212"/>
              <a:gd name="T5" fmla="*/ 0 h 428"/>
              <a:gd name="T6" fmla="*/ 0 60000 65536"/>
              <a:gd name="T7" fmla="*/ 0 60000 65536"/>
              <a:gd name="T8" fmla="*/ 0 60000 65536"/>
              <a:gd name="T9" fmla="*/ 0 w 212"/>
              <a:gd name="T10" fmla="*/ 0 h 428"/>
              <a:gd name="T11" fmla="*/ 212 w 212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428">
                <a:moveTo>
                  <a:pt x="141" y="428"/>
                </a:moveTo>
                <a:cubicBezTo>
                  <a:pt x="165" y="380"/>
                  <a:pt x="212" y="355"/>
                  <a:pt x="189" y="284"/>
                </a:cubicBezTo>
                <a:cubicBezTo>
                  <a:pt x="166" y="213"/>
                  <a:pt x="39" y="59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47" name="Text Box 54"/>
          <p:cNvSpPr txBox="1">
            <a:spLocks noChangeArrowheads="1"/>
          </p:cNvSpPr>
          <p:nvPr/>
        </p:nvSpPr>
        <p:spPr bwMode="auto">
          <a:xfrm>
            <a:off x="6134100" y="12954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solidFill>
                  <a:srgbClr val="FF00FF"/>
                </a:solidFill>
              </a:rPr>
              <a:t>reactions at nodes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02130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E5A51-0295-484C-90F1-36BF9F1DA63C}" type="slidenum">
              <a:rPr lang="en-US"/>
              <a:pPr/>
              <a:t>46</a:t>
            </a:fld>
            <a:endParaRPr lang="en-US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676400" y="658813"/>
            <a:ext cx="3295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 x = 40 ft, F</a:t>
            </a:r>
            <a:r>
              <a:rPr lang="en-US" sz="2000" baseline="-25000"/>
              <a:t>FC</a:t>
            </a:r>
            <a:r>
              <a:rPr lang="en-US" sz="2000"/>
              <a:t> = 0.385 (+ve)</a:t>
            </a:r>
          </a:p>
          <a:p>
            <a:r>
              <a:rPr lang="en-US" sz="2000"/>
              <a:t>At x = 60 ft, F</a:t>
            </a:r>
            <a:r>
              <a:rPr lang="en-US" sz="2000" baseline="-25000"/>
              <a:t>FC</a:t>
            </a:r>
            <a:r>
              <a:rPr lang="en-US" sz="2000"/>
              <a:t> = 0.0</a:t>
            </a:r>
          </a:p>
        </p:txBody>
      </p:sp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1295400" y="2133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3429000" y="2133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1295400" y="21336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 flipV="1">
            <a:off x="3429000" y="2133600"/>
            <a:ext cx="3505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>
            <a:off x="51054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3886200" y="24384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-ve</a:t>
            </a:r>
          </a:p>
        </p:txBody>
      </p:sp>
      <p:sp>
        <p:nvSpPr>
          <p:cNvPr id="43018" name="Freeform 9"/>
          <p:cNvSpPr>
            <a:spLocks/>
          </p:cNvSpPr>
          <p:nvPr/>
        </p:nvSpPr>
        <p:spPr bwMode="auto">
          <a:xfrm>
            <a:off x="2590800" y="2514600"/>
            <a:ext cx="838200" cy="838200"/>
          </a:xfrm>
          <a:custGeom>
            <a:avLst/>
            <a:gdLst>
              <a:gd name="T0" fmla="*/ 0 w 528"/>
              <a:gd name="T1" fmla="*/ 528 h 528"/>
              <a:gd name="T2" fmla="*/ 144 w 528"/>
              <a:gd name="T3" fmla="*/ 240 h 528"/>
              <a:gd name="T4" fmla="*/ 528 w 528"/>
              <a:gd name="T5" fmla="*/ 0 h 528"/>
              <a:gd name="T6" fmla="*/ 0 60000 65536"/>
              <a:gd name="T7" fmla="*/ 0 60000 65536"/>
              <a:gd name="T8" fmla="*/ 0 60000 65536"/>
              <a:gd name="T9" fmla="*/ 0 w 528"/>
              <a:gd name="T10" fmla="*/ 0 h 528"/>
              <a:gd name="T11" fmla="*/ 528 w 52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28">
                <a:moveTo>
                  <a:pt x="0" y="528"/>
                </a:moveTo>
                <a:cubicBezTo>
                  <a:pt x="28" y="428"/>
                  <a:pt x="56" y="328"/>
                  <a:pt x="144" y="240"/>
                </a:cubicBezTo>
                <a:cubicBezTo>
                  <a:pt x="232" y="152"/>
                  <a:pt x="464" y="40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2193925" y="3338513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0.770</a:t>
            </a:r>
          </a:p>
        </p:txBody>
      </p:sp>
      <p:sp>
        <p:nvSpPr>
          <p:cNvPr id="43020" name="Freeform 11"/>
          <p:cNvSpPr>
            <a:spLocks/>
          </p:cNvSpPr>
          <p:nvPr/>
        </p:nvSpPr>
        <p:spPr bwMode="auto">
          <a:xfrm>
            <a:off x="4648200" y="2362200"/>
            <a:ext cx="457200" cy="838200"/>
          </a:xfrm>
          <a:custGeom>
            <a:avLst/>
            <a:gdLst>
              <a:gd name="T0" fmla="*/ 0 w 288"/>
              <a:gd name="T1" fmla="*/ 528 h 528"/>
              <a:gd name="T2" fmla="*/ 48 w 288"/>
              <a:gd name="T3" fmla="*/ 240 h 528"/>
              <a:gd name="T4" fmla="*/ 288 w 288"/>
              <a:gd name="T5" fmla="*/ 0 h 528"/>
              <a:gd name="T6" fmla="*/ 0 60000 65536"/>
              <a:gd name="T7" fmla="*/ 0 60000 65536"/>
              <a:gd name="T8" fmla="*/ 0 60000 65536"/>
              <a:gd name="T9" fmla="*/ 0 w 288"/>
              <a:gd name="T10" fmla="*/ 0 h 528"/>
              <a:gd name="T11" fmla="*/ 288 w 28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28">
                <a:moveTo>
                  <a:pt x="0" y="528"/>
                </a:moveTo>
                <a:cubicBezTo>
                  <a:pt x="0" y="428"/>
                  <a:pt x="0" y="328"/>
                  <a:pt x="48" y="240"/>
                </a:cubicBezTo>
                <a:cubicBezTo>
                  <a:pt x="96" y="152"/>
                  <a:pt x="248" y="40"/>
                  <a:pt x="28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4495800" y="3200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0.385</a:t>
            </a:r>
          </a:p>
        </p:txBody>
      </p:sp>
      <p:sp>
        <p:nvSpPr>
          <p:cNvPr id="43022" name="Line 13"/>
          <p:cNvSpPr>
            <a:spLocks noChangeShapeType="1"/>
          </p:cNvSpPr>
          <p:nvPr/>
        </p:nvSpPr>
        <p:spPr bwMode="auto">
          <a:xfrm>
            <a:off x="1371600" y="4800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23" name="Line 14"/>
          <p:cNvSpPr>
            <a:spLocks noChangeShapeType="1"/>
          </p:cNvSpPr>
          <p:nvPr/>
        </p:nvSpPr>
        <p:spPr bwMode="auto">
          <a:xfrm>
            <a:off x="3505200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24" name="Line 15"/>
          <p:cNvSpPr>
            <a:spLocks noChangeShapeType="1"/>
          </p:cNvSpPr>
          <p:nvPr/>
        </p:nvSpPr>
        <p:spPr bwMode="auto">
          <a:xfrm>
            <a:off x="52578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25" name="Line 16"/>
          <p:cNvSpPr>
            <a:spLocks noChangeShapeType="1"/>
          </p:cNvSpPr>
          <p:nvPr/>
        </p:nvSpPr>
        <p:spPr bwMode="auto">
          <a:xfrm>
            <a:off x="1371600" y="48006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26" name="Line 17"/>
          <p:cNvSpPr>
            <a:spLocks noChangeShapeType="1"/>
          </p:cNvSpPr>
          <p:nvPr/>
        </p:nvSpPr>
        <p:spPr bwMode="auto">
          <a:xfrm flipH="1">
            <a:off x="3505200" y="41148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27" name="Line 18"/>
          <p:cNvSpPr>
            <a:spLocks noChangeShapeType="1"/>
          </p:cNvSpPr>
          <p:nvPr/>
        </p:nvSpPr>
        <p:spPr bwMode="auto">
          <a:xfrm>
            <a:off x="5257800" y="41148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28" name="Text Box 19"/>
          <p:cNvSpPr txBox="1">
            <a:spLocks noChangeArrowheads="1"/>
          </p:cNvSpPr>
          <p:nvPr/>
        </p:nvSpPr>
        <p:spPr bwMode="auto">
          <a:xfrm>
            <a:off x="2895600" y="4876800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-ve</a:t>
            </a:r>
          </a:p>
        </p:txBody>
      </p:sp>
      <p:sp>
        <p:nvSpPr>
          <p:cNvPr id="43029" name="Text Box 20"/>
          <p:cNvSpPr txBox="1">
            <a:spLocks noChangeArrowheads="1"/>
          </p:cNvSpPr>
          <p:nvPr/>
        </p:nvSpPr>
        <p:spPr bwMode="auto">
          <a:xfrm>
            <a:off x="5334000" y="4343400"/>
            <a:ext cx="49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+ve</a:t>
            </a:r>
          </a:p>
        </p:txBody>
      </p:sp>
      <p:sp>
        <p:nvSpPr>
          <p:cNvPr id="43030" name="Text Box 21"/>
          <p:cNvSpPr txBox="1">
            <a:spLocks noChangeArrowheads="1"/>
          </p:cNvSpPr>
          <p:nvPr/>
        </p:nvSpPr>
        <p:spPr bwMode="auto">
          <a:xfrm>
            <a:off x="5394325" y="3036888"/>
            <a:ext cx="1619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I. L. for F</a:t>
            </a:r>
            <a:r>
              <a:rPr lang="en-US" sz="2200" b="1" u="sng" baseline="-25000">
                <a:solidFill>
                  <a:srgbClr val="FF00FF"/>
                </a:solidFill>
              </a:rPr>
              <a:t>GF</a:t>
            </a:r>
            <a:endParaRPr lang="en-US" u="sng"/>
          </a:p>
        </p:txBody>
      </p:sp>
      <p:sp>
        <p:nvSpPr>
          <p:cNvPr id="43031" name="Text Box 22"/>
          <p:cNvSpPr txBox="1">
            <a:spLocks noChangeArrowheads="1"/>
          </p:cNvSpPr>
          <p:nvPr/>
        </p:nvSpPr>
        <p:spPr bwMode="auto">
          <a:xfrm>
            <a:off x="5334000" y="5357813"/>
            <a:ext cx="160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FF00FF"/>
                </a:solidFill>
              </a:rPr>
              <a:t>I. L. for F</a:t>
            </a:r>
            <a:r>
              <a:rPr lang="en-US" sz="2200" b="1" u="sng" baseline="-25000">
                <a:solidFill>
                  <a:srgbClr val="FF00FF"/>
                </a:solidFill>
              </a:rPr>
              <a:t>FC</a:t>
            </a:r>
            <a:endParaRPr lang="en-US" u="sng"/>
          </a:p>
        </p:txBody>
      </p:sp>
      <p:sp>
        <p:nvSpPr>
          <p:cNvPr id="43032" name="Freeform 23"/>
          <p:cNvSpPr>
            <a:spLocks/>
          </p:cNvSpPr>
          <p:nvPr/>
        </p:nvSpPr>
        <p:spPr bwMode="auto">
          <a:xfrm>
            <a:off x="3505200" y="5016500"/>
            <a:ext cx="914400" cy="317500"/>
          </a:xfrm>
          <a:custGeom>
            <a:avLst/>
            <a:gdLst>
              <a:gd name="T0" fmla="*/ 0 w 576"/>
              <a:gd name="T1" fmla="*/ 56 h 200"/>
              <a:gd name="T2" fmla="*/ 240 w 576"/>
              <a:gd name="T3" fmla="*/ 8 h 200"/>
              <a:gd name="T4" fmla="*/ 336 w 576"/>
              <a:gd name="T5" fmla="*/ 104 h 200"/>
              <a:gd name="T6" fmla="*/ 336 w 576"/>
              <a:gd name="T7" fmla="*/ 152 h 200"/>
              <a:gd name="T8" fmla="*/ 576 w 576"/>
              <a:gd name="T9" fmla="*/ 20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200"/>
              <a:gd name="T17" fmla="*/ 576 w 576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200">
                <a:moveTo>
                  <a:pt x="0" y="56"/>
                </a:moveTo>
                <a:cubicBezTo>
                  <a:pt x="92" y="28"/>
                  <a:pt x="184" y="0"/>
                  <a:pt x="240" y="8"/>
                </a:cubicBezTo>
                <a:cubicBezTo>
                  <a:pt x="296" y="16"/>
                  <a:pt x="320" y="80"/>
                  <a:pt x="336" y="104"/>
                </a:cubicBezTo>
                <a:cubicBezTo>
                  <a:pt x="352" y="128"/>
                  <a:pt x="296" y="136"/>
                  <a:pt x="336" y="152"/>
                </a:cubicBezTo>
                <a:cubicBezTo>
                  <a:pt x="376" y="168"/>
                  <a:pt x="536" y="192"/>
                  <a:pt x="576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033" name="Freeform 24"/>
          <p:cNvSpPr>
            <a:spLocks/>
          </p:cNvSpPr>
          <p:nvPr/>
        </p:nvSpPr>
        <p:spPr bwMode="auto">
          <a:xfrm>
            <a:off x="4724400" y="4495800"/>
            <a:ext cx="533400" cy="533400"/>
          </a:xfrm>
          <a:custGeom>
            <a:avLst/>
            <a:gdLst>
              <a:gd name="T0" fmla="*/ 0 w 336"/>
              <a:gd name="T1" fmla="*/ 336 h 336"/>
              <a:gd name="T2" fmla="*/ 96 w 336"/>
              <a:gd name="T3" fmla="*/ 144 h 336"/>
              <a:gd name="T4" fmla="*/ 336 w 336"/>
              <a:gd name="T5" fmla="*/ 0 h 336"/>
              <a:gd name="T6" fmla="*/ 0 60000 65536"/>
              <a:gd name="T7" fmla="*/ 0 60000 65536"/>
              <a:gd name="T8" fmla="*/ 0 60000 65536"/>
              <a:gd name="T9" fmla="*/ 0 w 336"/>
              <a:gd name="T10" fmla="*/ 0 h 336"/>
              <a:gd name="T11" fmla="*/ 336 w 33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36">
                <a:moveTo>
                  <a:pt x="0" y="336"/>
                </a:moveTo>
                <a:cubicBezTo>
                  <a:pt x="20" y="268"/>
                  <a:pt x="40" y="200"/>
                  <a:pt x="96" y="144"/>
                </a:cubicBezTo>
                <a:cubicBezTo>
                  <a:pt x="152" y="88"/>
                  <a:pt x="296" y="24"/>
                  <a:pt x="3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034" name="Text Box 25"/>
          <p:cNvSpPr txBox="1">
            <a:spLocks noChangeArrowheads="1"/>
          </p:cNvSpPr>
          <p:nvPr/>
        </p:nvSpPr>
        <p:spPr bwMode="auto">
          <a:xfrm>
            <a:off x="4343400" y="50292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0.385</a:t>
            </a:r>
          </a:p>
        </p:txBody>
      </p:sp>
    </p:spTree>
    <p:extLst>
      <p:ext uri="{BB962C8B-B14F-4D97-AF65-F5344CB8AC3E}">
        <p14:creationId xmlns:p14="http://schemas.microsoft.com/office/powerpoint/2010/main" val="218349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0664AA-A74B-45A3-B0EA-50A3323D307C}" type="slidenum">
              <a:rPr lang="en-US"/>
              <a:pPr/>
              <a:t>47</a:t>
            </a:fld>
            <a:endParaRPr lang="en-US"/>
          </a:p>
        </p:txBody>
      </p:sp>
      <p:sp>
        <p:nvSpPr>
          <p:cNvPr id="9223" name="Text Box 2"/>
          <p:cNvSpPr txBox="1">
            <a:spLocks noChangeArrowheads="1"/>
          </p:cNvSpPr>
          <p:nvPr/>
        </p:nvSpPr>
        <p:spPr bwMode="auto">
          <a:xfrm>
            <a:off x="1217085" y="355599"/>
            <a:ext cx="54123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/>
              <a:t>5.7 </a:t>
            </a:r>
            <a:r>
              <a:rPr lang="en-US" b="1" u="sng" dirty="0"/>
              <a:t>MAXIMUM SHEAR FORCE AND BENDING MOMENT</a:t>
            </a:r>
          </a:p>
          <a:p>
            <a:pPr algn="ctr"/>
            <a:r>
              <a:rPr lang="en-US" b="1" u="sng" dirty="0"/>
              <a:t> UNDER A SERIES OF CONCENTRATED LOADS</a:t>
            </a:r>
            <a:endParaRPr lang="en-US" sz="2800" u="sng" dirty="0"/>
          </a:p>
        </p:txBody>
      </p:sp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1524000" y="5383213"/>
            <a:ext cx="2735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Taking moment about A,</a:t>
            </a:r>
          </a:p>
          <a:p>
            <a:r>
              <a:rPr lang="en-US" sz="2000"/>
              <a:t>R</a:t>
            </a:r>
            <a:r>
              <a:rPr lang="en-US" sz="2000" baseline="-25000"/>
              <a:t>E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 L = P</a:t>
            </a:r>
            <a:r>
              <a:rPr lang="en-US" sz="2000" baseline="-25000">
                <a:sym typeface="Symbol" pitchFamily="18" charset="2"/>
              </a:rPr>
              <a:t>R</a:t>
            </a:r>
            <a:r>
              <a:rPr lang="en-US" sz="2000">
                <a:sym typeface="Symbol" pitchFamily="18" charset="2"/>
              </a:rPr>
              <a:t> [L/2 - </a:t>
            </a:r>
            <a:endParaRPr lang="en-US" sz="200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733800" y="5791200"/>
          <a:ext cx="9398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3" imgW="507960" imgH="431640" progId="Equation.3">
                  <p:embed/>
                </p:oleObj>
              </mc:Choice>
              <mc:Fallback>
                <p:oleObj name="Equation" r:id="rId3" imgW="507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91200"/>
                        <a:ext cx="9398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057400" y="6096000"/>
          <a:ext cx="205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5" imgW="1422360" imgH="634680" progId="Equation.3">
                  <p:embed/>
                </p:oleObj>
              </mc:Choice>
              <mc:Fallback>
                <p:oleObj name="Equation" r:id="rId5" imgW="14223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096000"/>
                        <a:ext cx="2057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6"/>
          <p:cNvSpPr>
            <a:spLocks noChangeArrowheads="1"/>
          </p:cNvSpPr>
          <p:nvPr/>
        </p:nvSpPr>
        <p:spPr bwMode="auto">
          <a:xfrm>
            <a:off x="1828800" y="2057400"/>
            <a:ext cx="274638" cy="274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Line 7"/>
          <p:cNvSpPr>
            <a:spLocks noChangeShapeType="1"/>
          </p:cNvSpPr>
          <p:nvPr/>
        </p:nvSpPr>
        <p:spPr bwMode="auto">
          <a:xfrm>
            <a:off x="19812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7" name="Oval 8"/>
          <p:cNvSpPr>
            <a:spLocks noChangeArrowheads="1"/>
          </p:cNvSpPr>
          <p:nvPr/>
        </p:nvSpPr>
        <p:spPr bwMode="auto">
          <a:xfrm>
            <a:off x="3048000" y="2057400"/>
            <a:ext cx="274638" cy="274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Line 9"/>
          <p:cNvSpPr>
            <a:spLocks noChangeShapeType="1"/>
          </p:cNvSpPr>
          <p:nvPr/>
        </p:nvSpPr>
        <p:spPr bwMode="auto">
          <a:xfrm>
            <a:off x="32004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9" name="Oval 10"/>
          <p:cNvSpPr>
            <a:spLocks noChangeArrowheads="1"/>
          </p:cNvSpPr>
          <p:nvPr/>
        </p:nvSpPr>
        <p:spPr bwMode="auto">
          <a:xfrm>
            <a:off x="4267200" y="2057400"/>
            <a:ext cx="274638" cy="274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Line 11"/>
          <p:cNvSpPr>
            <a:spLocks noChangeShapeType="1"/>
          </p:cNvSpPr>
          <p:nvPr/>
        </p:nvSpPr>
        <p:spPr bwMode="auto">
          <a:xfrm>
            <a:off x="44196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31" name="Oval 12"/>
          <p:cNvSpPr>
            <a:spLocks noChangeArrowheads="1"/>
          </p:cNvSpPr>
          <p:nvPr/>
        </p:nvSpPr>
        <p:spPr bwMode="auto">
          <a:xfrm>
            <a:off x="5410200" y="2057400"/>
            <a:ext cx="274638" cy="274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Line 13"/>
          <p:cNvSpPr>
            <a:spLocks noChangeShapeType="1"/>
          </p:cNvSpPr>
          <p:nvPr/>
        </p:nvSpPr>
        <p:spPr bwMode="auto">
          <a:xfrm>
            <a:off x="55626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33" name="Line 14"/>
          <p:cNvSpPr>
            <a:spLocks noChangeShapeType="1"/>
          </p:cNvSpPr>
          <p:nvPr/>
        </p:nvSpPr>
        <p:spPr bwMode="auto">
          <a:xfrm>
            <a:off x="3810000" y="1447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34" name="Line 15"/>
          <p:cNvSpPr>
            <a:spLocks noChangeShapeType="1"/>
          </p:cNvSpPr>
          <p:nvPr/>
        </p:nvSpPr>
        <p:spPr bwMode="auto">
          <a:xfrm>
            <a:off x="1981200" y="182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35" name="Line 16"/>
          <p:cNvSpPr>
            <a:spLocks noChangeShapeType="1"/>
          </p:cNvSpPr>
          <p:nvPr/>
        </p:nvSpPr>
        <p:spPr bwMode="auto">
          <a:xfrm>
            <a:off x="3200400" y="1752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36" name="Line 17"/>
          <p:cNvSpPr>
            <a:spLocks noChangeShapeType="1"/>
          </p:cNvSpPr>
          <p:nvPr/>
        </p:nvSpPr>
        <p:spPr bwMode="auto">
          <a:xfrm>
            <a:off x="4419600" y="182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37" name="Text Box 18"/>
          <p:cNvSpPr txBox="1">
            <a:spLocks noChangeArrowheads="1"/>
          </p:cNvSpPr>
          <p:nvPr/>
        </p:nvSpPr>
        <p:spPr bwMode="auto">
          <a:xfrm>
            <a:off x="2270125" y="1433513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  <a:r>
              <a:rPr lang="en-US" sz="1600" baseline="-25000"/>
              <a:t>1</a:t>
            </a:r>
            <a:endParaRPr lang="en-US" sz="1600"/>
          </a:p>
        </p:txBody>
      </p:sp>
      <p:sp>
        <p:nvSpPr>
          <p:cNvPr id="9238" name="Text Box 19"/>
          <p:cNvSpPr txBox="1">
            <a:spLocks noChangeArrowheads="1"/>
          </p:cNvSpPr>
          <p:nvPr/>
        </p:nvSpPr>
        <p:spPr bwMode="auto">
          <a:xfrm>
            <a:off x="3429000" y="1447800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  <a:r>
              <a:rPr lang="en-US" sz="1600" baseline="-25000"/>
              <a:t>2</a:t>
            </a:r>
            <a:endParaRPr lang="en-US" sz="1600"/>
          </a:p>
        </p:txBody>
      </p:sp>
      <p:sp>
        <p:nvSpPr>
          <p:cNvPr id="9239" name="Text Box 20"/>
          <p:cNvSpPr txBox="1">
            <a:spLocks noChangeArrowheads="1"/>
          </p:cNvSpPr>
          <p:nvPr/>
        </p:nvSpPr>
        <p:spPr bwMode="auto">
          <a:xfrm>
            <a:off x="4800600" y="1524000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  <a:r>
              <a:rPr lang="en-US" sz="1600" baseline="-25000"/>
              <a:t>3</a:t>
            </a:r>
            <a:endParaRPr lang="en-US" sz="1600"/>
          </a:p>
        </p:txBody>
      </p:sp>
      <p:sp>
        <p:nvSpPr>
          <p:cNvPr id="9240" name="Line 21"/>
          <p:cNvSpPr>
            <a:spLocks noChangeShapeType="1"/>
          </p:cNvSpPr>
          <p:nvPr/>
        </p:nvSpPr>
        <p:spPr bwMode="auto">
          <a:xfrm>
            <a:off x="4419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41" name="Line 22"/>
          <p:cNvSpPr>
            <a:spLocks noChangeShapeType="1"/>
          </p:cNvSpPr>
          <p:nvPr/>
        </p:nvSpPr>
        <p:spPr bwMode="auto">
          <a:xfrm flipH="1">
            <a:off x="38100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42" name="Text Box 23"/>
          <p:cNvSpPr txBox="1">
            <a:spLocks noChangeArrowheads="1"/>
          </p:cNvSpPr>
          <p:nvPr/>
        </p:nvSpPr>
        <p:spPr bwMode="auto">
          <a:xfrm>
            <a:off x="4175125" y="26527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graphicFrame>
        <p:nvGraphicFramePr>
          <p:cNvPr id="9220" name="Object 24"/>
          <p:cNvGraphicFramePr>
            <a:graphicFrameLocks noChangeAspect="1"/>
          </p:cNvGraphicFramePr>
          <p:nvPr/>
        </p:nvGraphicFramePr>
        <p:xfrm>
          <a:off x="4038600" y="2590800"/>
          <a:ext cx="2460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7" imgW="139680" imgH="164880" progId="Equation.3">
                  <p:embed/>
                </p:oleObj>
              </mc:Choice>
              <mc:Fallback>
                <p:oleObj name="Equation" r:id="rId7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2460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Text Box 25"/>
          <p:cNvSpPr txBox="1">
            <a:spLocks noChangeArrowheads="1"/>
          </p:cNvSpPr>
          <p:nvPr/>
        </p:nvSpPr>
        <p:spPr bwMode="auto">
          <a:xfrm>
            <a:off x="3810000" y="2895600"/>
            <a:ext cx="178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rgbClr val="FF00FF"/>
                </a:solidFill>
              </a:rPr>
              <a:t>P</a:t>
            </a:r>
            <a:r>
              <a:rPr lang="en-US" sz="1600" b="1" u="sng" baseline="-25000">
                <a:solidFill>
                  <a:srgbClr val="FF00FF"/>
                </a:solidFill>
              </a:rPr>
              <a:t>R</a:t>
            </a:r>
            <a:r>
              <a:rPr lang="en-US" sz="1600" b="1" u="sng">
                <a:solidFill>
                  <a:srgbClr val="FF00FF"/>
                </a:solidFill>
              </a:rPr>
              <a:t>= resultant load</a:t>
            </a:r>
            <a:endParaRPr lang="en-US" sz="1600"/>
          </a:p>
        </p:txBody>
      </p:sp>
      <p:sp>
        <p:nvSpPr>
          <p:cNvPr id="9244" name="Line 26"/>
          <p:cNvSpPr>
            <a:spLocks noChangeShapeType="1"/>
          </p:cNvSpPr>
          <p:nvPr/>
        </p:nvSpPr>
        <p:spPr bwMode="auto">
          <a:xfrm>
            <a:off x="1219200" y="4495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45" name="Line 27"/>
          <p:cNvSpPr>
            <a:spLocks noChangeShapeType="1"/>
          </p:cNvSpPr>
          <p:nvPr/>
        </p:nvSpPr>
        <p:spPr bwMode="auto">
          <a:xfrm>
            <a:off x="1219200" y="46482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46" name="Line 28"/>
          <p:cNvSpPr>
            <a:spLocks noChangeShapeType="1"/>
          </p:cNvSpPr>
          <p:nvPr/>
        </p:nvSpPr>
        <p:spPr bwMode="auto">
          <a:xfrm>
            <a:off x="12192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47" name="Line 29"/>
          <p:cNvSpPr>
            <a:spLocks noChangeShapeType="1"/>
          </p:cNvSpPr>
          <p:nvPr/>
        </p:nvSpPr>
        <p:spPr bwMode="auto">
          <a:xfrm>
            <a:off x="65532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48" name="Oval 30"/>
          <p:cNvSpPr>
            <a:spLocks noChangeArrowheads="1"/>
          </p:cNvSpPr>
          <p:nvPr/>
        </p:nvSpPr>
        <p:spPr bwMode="auto">
          <a:xfrm>
            <a:off x="1828800" y="4191000"/>
            <a:ext cx="274638" cy="274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49" name="Line 31"/>
          <p:cNvSpPr>
            <a:spLocks noChangeShapeType="1"/>
          </p:cNvSpPr>
          <p:nvPr/>
        </p:nvSpPr>
        <p:spPr bwMode="auto">
          <a:xfrm>
            <a:off x="19812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50" name="Oval 32"/>
          <p:cNvSpPr>
            <a:spLocks noChangeArrowheads="1"/>
          </p:cNvSpPr>
          <p:nvPr/>
        </p:nvSpPr>
        <p:spPr bwMode="auto">
          <a:xfrm>
            <a:off x="3048000" y="4191000"/>
            <a:ext cx="274638" cy="274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51" name="Line 33"/>
          <p:cNvSpPr>
            <a:spLocks noChangeShapeType="1"/>
          </p:cNvSpPr>
          <p:nvPr/>
        </p:nvSpPr>
        <p:spPr bwMode="auto">
          <a:xfrm>
            <a:off x="32004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52" name="Oval 34"/>
          <p:cNvSpPr>
            <a:spLocks noChangeArrowheads="1"/>
          </p:cNvSpPr>
          <p:nvPr/>
        </p:nvSpPr>
        <p:spPr bwMode="auto">
          <a:xfrm>
            <a:off x="4267200" y="4191000"/>
            <a:ext cx="274638" cy="274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53" name="Line 35"/>
          <p:cNvSpPr>
            <a:spLocks noChangeShapeType="1"/>
          </p:cNvSpPr>
          <p:nvPr/>
        </p:nvSpPr>
        <p:spPr bwMode="auto">
          <a:xfrm>
            <a:off x="4419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54" name="Oval 36"/>
          <p:cNvSpPr>
            <a:spLocks noChangeArrowheads="1"/>
          </p:cNvSpPr>
          <p:nvPr/>
        </p:nvSpPr>
        <p:spPr bwMode="auto">
          <a:xfrm>
            <a:off x="5410200" y="4191000"/>
            <a:ext cx="274638" cy="274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55" name="Line 37"/>
          <p:cNvSpPr>
            <a:spLocks noChangeShapeType="1"/>
          </p:cNvSpPr>
          <p:nvPr/>
        </p:nvSpPr>
        <p:spPr bwMode="auto">
          <a:xfrm>
            <a:off x="5562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56" name="Line 38"/>
          <p:cNvSpPr>
            <a:spLocks noChangeShapeType="1"/>
          </p:cNvSpPr>
          <p:nvPr/>
        </p:nvSpPr>
        <p:spPr bwMode="auto">
          <a:xfrm>
            <a:off x="38100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57" name="Line 39"/>
          <p:cNvSpPr>
            <a:spLocks noChangeShapeType="1"/>
          </p:cNvSpPr>
          <p:nvPr/>
        </p:nvSpPr>
        <p:spPr bwMode="auto">
          <a:xfrm>
            <a:off x="1981200" y="3962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58" name="Line 40"/>
          <p:cNvSpPr>
            <a:spLocks noChangeShapeType="1"/>
          </p:cNvSpPr>
          <p:nvPr/>
        </p:nvSpPr>
        <p:spPr bwMode="auto">
          <a:xfrm>
            <a:off x="3200400" y="3886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59" name="Line 41"/>
          <p:cNvSpPr>
            <a:spLocks noChangeShapeType="1"/>
          </p:cNvSpPr>
          <p:nvPr/>
        </p:nvSpPr>
        <p:spPr bwMode="auto">
          <a:xfrm>
            <a:off x="4419600" y="3962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60" name="Text Box 42"/>
          <p:cNvSpPr txBox="1">
            <a:spLocks noChangeArrowheads="1"/>
          </p:cNvSpPr>
          <p:nvPr/>
        </p:nvSpPr>
        <p:spPr bwMode="auto">
          <a:xfrm>
            <a:off x="2270125" y="3567113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  <a:r>
              <a:rPr lang="en-US" sz="1600" baseline="-25000"/>
              <a:t>1</a:t>
            </a:r>
            <a:endParaRPr lang="en-US" sz="1600"/>
          </a:p>
        </p:txBody>
      </p:sp>
      <p:sp>
        <p:nvSpPr>
          <p:cNvPr id="9261" name="Text Box 43"/>
          <p:cNvSpPr txBox="1">
            <a:spLocks noChangeArrowheads="1"/>
          </p:cNvSpPr>
          <p:nvPr/>
        </p:nvSpPr>
        <p:spPr bwMode="auto">
          <a:xfrm>
            <a:off x="3429000" y="3581400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  <a:r>
              <a:rPr lang="en-US" sz="1600" baseline="-25000"/>
              <a:t>2</a:t>
            </a:r>
            <a:endParaRPr lang="en-US" sz="1600"/>
          </a:p>
        </p:txBody>
      </p:sp>
      <p:sp>
        <p:nvSpPr>
          <p:cNvPr id="9262" name="Text Box 44"/>
          <p:cNvSpPr txBox="1">
            <a:spLocks noChangeArrowheads="1"/>
          </p:cNvSpPr>
          <p:nvPr/>
        </p:nvSpPr>
        <p:spPr bwMode="auto">
          <a:xfrm>
            <a:off x="4800600" y="3657600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</a:t>
            </a:r>
            <a:r>
              <a:rPr lang="en-US" sz="1600" baseline="-25000"/>
              <a:t>3</a:t>
            </a:r>
            <a:endParaRPr lang="en-US" sz="1600"/>
          </a:p>
        </p:txBody>
      </p:sp>
      <p:sp>
        <p:nvSpPr>
          <p:cNvPr id="9263" name="Freeform 45"/>
          <p:cNvSpPr>
            <a:spLocks/>
          </p:cNvSpPr>
          <p:nvPr/>
        </p:nvSpPr>
        <p:spPr bwMode="auto">
          <a:xfrm>
            <a:off x="4419600" y="4724400"/>
            <a:ext cx="1588" cy="193675"/>
          </a:xfrm>
          <a:custGeom>
            <a:avLst/>
            <a:gdLst>
              <a:gd name="T0" fmla="*/ 1 w 1"/>
              <a:gd name="T1" fmla="*/ 0 h 122"/>
              <a:gd name="T2" fmla="*/ 0 w 1"/>
              <a:gd name="T3" fmla="*/ 122 h 122"/>
              <a:gd name="T4" fmla="*/ 0 60000 65536"/>
              <a:gd name="T5" fmla="*/ 0 60000 65536"/>
              <a:gd name="T6" fmla="*/ 0 w 1"/>
              <a:gd name="T7" fmla="*/ 0 h 122"/>
              <a:gd name="T8" fmla="*/ 1 w 1"/>
              <a:gd name="T9" fmla="*/ 122 h 1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22">
                <a:moveTo>
                  <a:pt x="1" y="0"/>
                </a:moveTo>
                <a:lnTo>
                  <a:pt x="0" y="12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64" name="Line 46"/>
          <p:cNvSpPr>
            <a:spLocks noChangeShapeType="1"/>
          </p:cNvSpPr>
          <p:nvPr/>
        </p:nvSpPr>
        <p:spPr bwMode="auto">
          <a:xfrm flipH="1">
            <a:off x="38100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65" name="Text Box 47"/>
          <p:cNvSpPr txBox="1">
            <a:spLocks noChangeArrowheads="1"/>
          </p:cNvSpPr>
          <p:nvPr/>
        </p:nvSpPr>
        <p:spPr bwMode="auto">
          <a:xfrm>
            <a:off x="4175125" y="47863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graphicFrame>
        <p:nvGraphicFramePr>
          <p:cNvPr id="9221" name="Object 48"/>
          <p:cNvGraphicFramePr>
            <a:graphicFrameLocks noChangeAspect="1"/>
          </p:cNvGraphicFramePr>
          <p:nvPr/>
        </p:nvGraphicFramePr>
        <p:xfrm>
          <a:off x="4038600" y="3505200"/>
          <a:ext cx="2460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9" imgW="139680" imgH="164880" progId="Equation.3">
                  <p:embed/>
                </p:oleObj>
              </mc:Choice>
              <mc:Fallback>
                <p:oleObj name="Equation" r:id="rId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05200"/>
                        <a:ext cx="2460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6" name="Text Box 49"/>
          <p:cNvSpPr txBox="1">
            <a:spLocks noChangeArrowheads="1"/>
          </p:cNvSpPr>
          <p:nvPr/>
        </p:nvSpPr>
        <p:spPr bwMode="auto">
          <a:xfrm>
            <a:off x="3903663" y="4918075"/>
            <a:ext cx="178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rgbClr val="FF00FF"/>
                </a:solidFill>
              </a:rPr>
              <a:t>P</a:t>
            </a:r>
            <a:r>
              <a:rPr lang="en-US" sz="1600" b="1" u="sng" baseline="-25000">
                <a:solidFill>
                  <a:srgbClr val="FF00FF"/>
                </a:solidFill>
              </a:rPr>
              <a:t>R</a:t>
            </a:r>
            <a:r>
              <a:rPr lang="en-US" sz="1600" b="1" u="sng">
                <a:solidFill>
                  <a:srgbClr val="FF00FF"/>
                </a:solidFill>
              </a:rPr>
              <a:t>= resultant load</a:t>
            </a:r>
            <a:endParaRPr lang="en-US" sz="1600"/>
          </a:p>
        </p:txBody>
      </p:sp>
      <p:sp>
        <p:nvSpPr>
          <p:cNvPr id="9267" name="Freeform 50"/>
          <p:cNvSpPr>
            <a:spLocks/>
          </p:cNvSpPr>
          <p:nvPr/>
        </p:nvSpPr>
        <p:spPr bwMode="auto">
          <a:xfrm>
            <a:off x="4040188" y="4211638"/>
            <a:ext cx="3175" cy="741362"/>
          </a:xfrm>
          <a:custGeom>
            <a:avLst/>
            <a:gdLst>
              <a:gd name="T0" fmla="*/ 2 w 2"/>
              <a:gd name="T1" fmla="*/ 0 h 467"/>
              <a:gd name="T2" fmla="*/ 0 w 2"/>
              <a:gd name="T3" fmla="*/ 467 h 467"/>
              <a:gd name="T4" fmla="*/ 0 60000 65536"/>
              <a:gd name="T5" fmla="*/ 0 60000 65536"/>
              <a:gd name="T6" fmla="*/ 0 w 2"/>
              <a:gd name="T7" fmla="*/ 0 h 467"/>
              <a:gd name="T8" fmla="*/ 2 w 2"/>
              <a:gd name="T9" fmla="*/ 467 h 4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467">
                <a:moveTo>
                  <a:pt x="2" y="0"/>
                </a:moveTo>
                <a:lnTo>
                  <a:pt x="0" y="46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68" name="Line 51"/>
          <p:cNvSpPr>
            <a:spLocks noChangeShapeType="1"/>
          </p:cNvSpPr>
          <p:nvPr/>
        </p:nvSpPr>
        <p:spPr bwMode="auto">
          <a:xfrm>
            <a:off x="4038600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69" name="Text Box 52"/>
          <p:cNvSpPr txBox="1">
            <a:spLocks noChangeArrowheads="1"/>
          </p:cNvSpPr>
          <p:nvPr/>
        </p:nvSpPr>
        <p:spPr bwMode="auto">
          <a:xfrm>
            <a:off x="3810000" y="3962400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C.L.</a:t>
            </a:r>
          </a:p>
        </p:txBody>
      </p:sp>
      <p:sp>
        <p:nvSpPr>
          <p:cNvPr id="9270" name="Text Box 53"/>
          <p:cNvSpPr txBox="1">
            <a:spLocks noChangeArrowheads="1"/>
          </p:cNvSpPr>
          <p:nvPr/>
        </p:nvSpPr>
        <p:spPr bwMode="auto">
          <a:xfrm>
            <a:off x="4114800" y="4724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x</a:t>
            </a:r>
          </a:p>
        </p:txBody>
      </p:sp>
      <p:sp>
        <p:nvSpPr>
          <p:cNvPr id="9271" name="Line 54"/>
          <p:cNvSpPr>
            <a:spLocks noChangeShapeType="1"/>
          </p:cNvSpPr>
          <p:nvPr/>
        </p:nvSpPr>
        <p:spPr bwMode="auto">
          <a:xfrm>
            <a:off x="12192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2" name="Line 55"/>
          <p:cNvSpPr>
            <a:spLocks noChangeShapeType="1"/>
          </p:cNvSpPr>
          <p:nvPr/>
        </p:nvSpPr>
        <p:spPr bwMode="auto">
          <a:xfrm>
            <a:off x="1219200" y="4876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73" name="Text Box 56"/>
          <p:cNvSpPr txBox="1">
            <a:spLocks noChangeArrowheads="1"/>
          </p:cNvSpPr>
          <p:nvPr/>
        </p:nvSpPr>
        <p:spPr bwMode="auto">
          <a:xfrm>
            <a:off x="2057400" y="48768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L/2</a:t>
            </a:r>
          </a:p>
        </p:txBody>
      </p:sp>
      <p:sp>
        <p:nvSpPr>
          <p:cNvPr id="9274" name="Line 57"/>
          <p:cNvSpPr>
            <a:spLocks noChangeShapeType="1"/>
          </p:cNvSpPr>
          <p:nvPr/>
        </p:nvSpPr>
        <p:spPr bwMode="auto">
          <a:xfrm>
            <a:off x="1219200" y="489267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5" name="Line 58"/>
          <p:cNvSpPr>
            <a:spLocks noChangeShapeType="1"/>
          </p:cNvSpPr>
          <p:nvPr/>
        </p:nvSpPr>
        <p:spPr bwMode="auto">
          <a:xfrm>
            <a:off x="6553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6" name="Line 59"/>
          <p:cNvSpPr>
            <a:spLocks noChangeShapeType="1"/>
          </p:cNvSpPr>
          <p:nvPr/>
        </p:nvSpPr>
        <p:spPr bwMode="auto">
          <a:xfrm>
            <a:off x="1219200" y="53340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77" name="Text Box 60"/>
          <p:cNvSpPr txBox="1">
            <a:spLocks noChangeArrowheads="1"/>
          </p:cNvSpPr>
          <p:nvPr/>
        </p:nvSpPr>
        <p:spPr bwMode="auto">
          <a:xfrm>
            <a:off x="2971800" y="50292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</a:t>
            </a:r>
          </a:p>
        </p:txBody>
      </p:sp>
      <p:sp>
        <p:nvSpPr>
          <p:cNvPr id="9278" name="Line 61"/>
          <p:cNvSpPr>
            <a:spLocks noChangeShapeType="1"/>
          </p:cNvSpPr>
          <p:nvPr/>
        </p:nvSpPr>
        <p:spPr bwMode="auto">
          <a:xfrm>
            <a:off x="1219200" y="4648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9" name="Line 62"/>
          <p:cNvSpPr>
            <a:spLocks noChangeShapeType="1"/>
          </p:cNvSpPr>
          <p:nvPr/>
        </p:nvSpPr>
        <p:spPr bwMode="auto">
          <a:xfrm flipH="1">
            <a:off x="1066800" y="4648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0" name="Line 63"/>
          <p:cNvSpPr>
            <a:spLocks noChangeShapeType="1"/>
          </p:cNvSpPr>
          <p:nvPr/>
        </p:nvSpPr>
        <p:spPr bwMode="auto">
          <a:xfrm>
            <a:off x="9144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1" name="Line 64"/>
          <p:cNvSpPr>
            <a:spLocks noChangeShapeType="1"/>
          </p:cNvSpPr>
          <p:nvPr/>
        </p:nvSpPr>
        <p:spPr bwMode="auto">
          <a:xfrm flipH="1">
            <a:off x="914400" y="4800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2" name="Line 65"/>
          <p:cNvSpPr>
            <a:spLocks noChangeShapeType="1"/>
          </p:cNvSpPr>
          <p:nvPr/>
        </p:nvSpPr>
        <p:spPr bwMode="auto">
          <a:xfrm flipH="1">
            <a:off x="990600" y="4800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3" name="Line 66"/>
          <p:cNvSpPr>
            <a:spLocks noChangeShapeType="1"/>
          </p:cNvSpPr>
          <p:nvPr/>
        </p:nvSpPr>
        <p:spPr bwMode="auto">
          <a:xfrm flipH="1">
            <a:off x="1066800" y="4800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4" name="Line 67"/>
          <p:cNvSpPr>
            <a:spLocks noChangeShapeType="1"/>
          </p:cNvSpPr>
          <p:nvPr/>
        </p:nvSpPr>
        <p:spPr bwMode="auto">
          <a:xfrm flipH="1">
            <a:off x="1143000" y="4800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5" name="Line 68"/>
          <p:cNvSpPr>
            <a:spLocks noChangeShapeType="1"/>
          </p:cNvSpPr>
          <p:nvPr/>
        </p:nvSpPr>
        <p:spPr bwMode="auto">
          <a:xfrm flipH="1">
            <a:off x="1219200" y="4800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6" name="Line 69"/>
          <p:cNvSpPr>
            <a:spLocks noChangeShapeType="1"/>
          </p:cNvSpPr>
          <p:nvPr/>
        </p:nvSpPr>
        <p:spPr bwMode="auto">
          <a:xfrm flipH="1">
            <a:off x="1295400" y="4800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7" name="Line 70"/>
          <p:cNvSpPr>
            <a:spLocks noChangeShapeType="1"/>
          </p:cNvSpPr>
          <p:nvPr/>
        </p:nvSpPr>
        <p:spPr bwMode="auto">
          <a:xfrm flipH="1">
            <a:off x="1371600" y="4800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8" name="Line 71"/>
          <p:cNvSpPr>
            <a:spLocks noChangeShapeType="1"/>
          </p:cNvSpPr>
          <p:nvPr/>
        </p:nvSpPr>
        <p:spPr bwMode="auto">
          <a:xfrm flipH="1">
            <a:off x="6400800" y="4648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89" name="Line 72"/>
          <p:cNvSpPr>
            <a:spLocks noChangeShapeType="1"/>
          </p:cNvSpPr>
          <p:nvPr/>
        </p:nvSpPr>
        <p:spPr bwMode="auto">
          <a:xfrm>
            <a:off x="6553200" y="4648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90" name="Freeform 73"/>
          <p:cNvSpPr>
            <a:spLocks/>
          </p:cNvSpPr>
          <p:nvPr/>
        </p:nvSpPr>
        <p:spPr bwMode="auto">
          <a:xfrm>
            <a:off x="6324600" y="4800600"/>
            <a:ext cx="577850" cy="3175"/>
          </a:xfrm>
          <a:custGeom>
            <a:avLst/>
            <a:gdLst>
              <a:gd name="T0" fmla="*/ 0 w 364"/>
              <a:gd name="T1" fmla="*/ 0 h 2"/>
              <a:gd name="T2" fmla="*/ 364 w 364"/>
              <a:gd name="T3" fmla="*/ 2 h 2"/>
              <a:gd name="T4" fmla="*/ 0 60000 65536"/>
              <a:gd name="T5" fmla="*/ 0 60000 65536"/>
              <a:gd name="T6" fmla="*/ 0 w 364"/>
              <a:gd name="T7" fmla="*/ 0 h 2"/>
              <a:gd name="T8" fmla="*/ 364 w 36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4" h="2">
                <a:moveTo>
                  <a:pt x="0" y="0"/>
                </a:moveTo>
                <a:lnTo>
                  <a:pt x="364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91" name="Freeform 74"/>
          <p:cNvSpPr>
            <a:spLocks/>
          </p:cNvSpPr>
          <p:nvPr/>
        </p:nvSpPr>
        <p:spPr bwMode="auto">
          <a:xfrm>
            <a:off x="6324600" y="4876800"/>
            <a:ext cx="577850" cy="3175"/>
          </a:xfrm>
          <a:custGeom>
            <a:avLst/>
            <a:gdLst>
              <a:gd name="T0" fmla="*/ 0 w 364"/>
              <a:gd name="T1" fmla="*/ 0 h 2"/>
              <a:gd name="T2" fmla="*/ 364 w 364"/>
              <a:gd name="T3" fmla="*/ 2 h 2"/>
              <a:gd name="T4" fmla="*/ 0 60000 65536"/>
              <a:gd name="T5" fmla="*/ 0 60000 65536"/>
              <a:gd name="T6" fmla="*/ 0 w 364"/>
              <a:gd name="T7" fmla="*/ 0 h 2"/>
              <a:gd name="T8" fmla="*/ 364 w 36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4" h="2">
                <a:moveTo>
                  <a:pt x="0" y="0"/>
                </a:moveTo>
                <a:lnTo>
                  <a:pt x="364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92" name="Oval 75"/>
          <p:cNvSpPr>
            <a:spLocks noChangeArrowheads="1"/>
          </p:cNvSpPr>
          <p:nvPr/>
        </p:nvSpPr>
        <p:spPr bwMode="auto">
          <a:xfrm>
            <a:off x="6400800" y="48006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93" name="Oval 76"/>
          <p:cNvSpPr>
            <a:spLocks noChangeArrowheads="1"/>
          </p:cNvSpPr>
          <p:nvPr/>
        </p:nvSpPr>
        <p:spPr bwMode="auto">
          <a:xfrm>
            <a:off x="6553200" y="48006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94" name="Oval 77"/>
          <p:cNvSpPr>
            <a:spLocks noChangeArrowheads="1"/>
          </p:cNvSpPr>
          <p:nvPr/>
        </p:nvSpPr>
        <p:spPr bwMode="auto">
          <a:xfrm>
            <a:off x="6705600" y="4800600"/>
            <a:ext cx="92075" cy="920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95" name="Line 78"/>
          <p:cNvSpPr>
            <a:spLocks noChangeShapeType="1"/>
          </p:cNvSpPr>
          <p:nvPr/>
        </p:nvSpPr>
        <p:spPr bwMode="auto">
          <a:xfrm>
            <a:off x="65532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96" name="Text Box 79"/>
          <p:cNvSpPr txBox="1">
            <a:spLocks noChangeArrowheads="1"/>
          </p:cNvSpPr>
          <p:nvPr/>
        </p:nvSpPr>
        <p:spPr bwMode="auto">
          <a:xfrm>
            <a:off x="6553200" y="4852988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>
                <a:solidFill>
                  <a:srgbClr val="FF00FF"/>
                </a:solidFill>
              </a:rPr>
              <a:t>R</a:t>
            </a:r>
            <a:r>
              <a:rPr lang="en-US" sz="1800" b="1" u="sng" baseline="-25000">
                <a:solidFill>
                  <a:srgbClr val="FF00FF"/>
                </a:solidFill>
              </a:rPr>
              <a:t>E</a:t>
            </a:r>
            <a:endParaRPr lang="en-US" sz="1800" b="1" u="sng">
              <a:solidFill>
                <a:srgbClr val="FF00FF"/>
              </a:solidFill>
            </a:endParaRPr>
          </a:p>
        </p:txBody>
      </p:sp>
      <p:sp>
        <p:nvSpPr>
          <p:cNvPr id="9297" name="Text Box 80"/>
          <p:cNvSpPr txBox="1">
            <a:spLocks noChangeArrowheads="1"/>
          </p:cNvSpPr>
          <p:nvPr/>
        </p:nvSpPr>
        <p:spPr bwMode="auto">
          <a:xfrm>
            <a:off x="838200" y="44196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9298" name="Text Box 81"/>
          <p:cNvSpPr txBox="1">
            <a:spLocks noChangeArrowheads="1"/>
          </p:cNvSpPr>
          <p:nvPr/>
        </p:nvSpPr>
        <p:spPr bwMode="auto">
          <a:xfrm>
            <a:off x="2057400" y="42672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9299" name="Text Box 82"/>
          <p:cNvSpPr txBox="1">
            <a:spLocks noChangeArrowheads="1"/>
          </p:cNvSpPr>
          <p:nvPr/>
        </p:nvSpPr>
        <p:spPr bwMode="auto">
          <a:xfrm>
            <a:off x="3276600" y="42672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</a:t>
            </a:r>
          </a:p>
        </p:txBody>
      </p:sp>
      <p:sp>
        <p:nvSpPr>
          <p:cNvPr id="9300" name="Text Box 83"/>
          <p:cNvSpPr txBox="1">
            <a:spLocks noChangeArrowheads="1"/>
          </p:cNvSpPr>
          <p:nvPr/>
        </p:nvSpPr>
        <p:spPr bwMode="auto">
          <a:xfrm>
            <a:off x="4495800" y="42672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</a:t>
            </a:r>
          </a:p>
        </p:txBody>
      </p:sp>
      <p:sp>
        <p:nvSpPr>
          <p:cNvPr id="9301" name="Text Box 84"/>
          <p:cNvSpPr txBox="1">
            <a:spLocks noChangeArrowheads="1"/>
          </p:cNvSpPr>
          <p:nvPr/>
        </p:nvSpPr>
        <p:spPr bwMode="auto">
          <a:xfrm>
            <a:off x="6553200" y="4419600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9302" name="Text Box 85"/>
          <p:cNvSpPr txBox="1">
            <a:spLocks noChangeArrowheads="1"/>
          </p:cNvSpPr>
          <p:nvPr/>
        </p:nvSpPr>
        <p:spPr bwMode="auto">
          <a:xfrm>
            <a:off x="1828800" y="1371600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1</a:t>
            </a:r>
            <a:endParaRPr lang="en-US" sz="1400"/>
          </a:p>
        </p:txBody>
      </p:sp>
      <p:sp>
        <p:nvSpPr>
          <p:cNvPr id="9303" name="Text Box 86"/>
          <p:cNvSpPr txBox="1">
            <a:spLocks noChangeArrowheads="1"/>
          </p:cNvSpPr>
          <p:nvPr/>
        </p:nvSpPr>
        <p:spPr bwMode="auto">
          <a:xfrm>
            <a:off x="3048000" y="1295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2</a:t>
            </a:r>
            <a:endParaRPr lang="en-US" sz="1400"/>
          </a:p>
        </p:txBody>
      </p:sp>
      <p:sp>
        <p:nvSpPr>
          <p:cNvPr id="9304" name="Text Box 87"/>
          <p:cNvSpPr txBox="1">
            <a:spLocks noChangeArrowheads="1"/>
          </p:cNvSpPr>
          <p:nvPr/>
        </p:nvSpPr>
        <p:spPr bwMode="auto">
          <a:xfrm>
            <a:off x="4267200" y="1295400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3</a:t>
            </a:r>
            <a:endParaRPr lang="en-US" sz="1400"/>
          </a:p>
        </p:txBody>
      </p:sp>
      <p:sp>
        <p:nvSpPr>
          <p:cNvPr id="9305" name="Text Box 88"/>
          <p:cNvSpPr txBox="1">
            <a:spLocks noChangeArrowheads="1"/>
          </p:cNvSpPr>
          <p:nvPr/>
        </p:nvSpPr>
        <p:spPr bwMode="auto">
          <a:xfrm>
            <a:off x="5410200" y="1371600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4</a:t>
            </a:r>
            <a:endParaRPr lang="en-US" sz="1400"/>
          </a:p>
        </p:txBody>
      </p:sp>
      <p:sp>
        <p:nvSpPr>
          <p:cNvPr id="9306" name="Text Box 89"/>
          <p:cNvSpPr txBox="1">
            <a:spLocks noChangeArrowheads="1"/>
          </p:cNvSpPr>
          <p:nvPr/>
        </p:nvSpPr>
        <p:spPr bwMode="auto">
          <a:xfrm>
            <a:off x="1828800" y="3429000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1</a:t>
            </a:r>
            <a:endParaRPr lang="en-US" sz="1400"/>
          </a:p>
        </p:txBody>
      </p:sp>
      <p:sp>
        <p:nvSpPr>
          <p:cNvPr id="9307" name="Text Box 90"/>
          <p:cNvSpPr txBox="1">
            <a:spLocks noChangeArrowheads="1"/>
          </p:cNvSpPr>
          <p:nvPr/>
        </p:nvSpPr>
        <p:spPr bwMode="auto">
          <a:xfrm>
            <a:off x="3048000" y="3429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2</a:t>
            </a:r>
            <a:endParaRPr lang="en-US" sz="1400"/>
          </a:p>
        </p:txBody>
      </p:sp>
      <p:sp>
        <p:nvSpPr>
          <p:cNvPr id="9308" name="Text Box 91"/>
          <p:cNvSpPr txBox="1">
            <a:spLocks noChangeArrowheads="1"/>
          </p:cNvSpPr>
          <p:nvPr/>
        </p:nvSpPr>
        <p:spPr bwMode="auto">
          <a:xfrm>
            <a:off x="4267200" y="3352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3</a:t>
            </a:r>
            <a:endParaRPr lang="en-US" sz="1400"/>
          </a:p>
        </p:txBody>
      </p:sp>
      <p:sp>
        <p:nvSpPr>
          <p:cNvPr id="9309" name="Text Box 92"/>
          <p:cNvSpPr txBox="1">
            <a:spLocks noChangeArrowheads="1"/>
          </p:cNvSpPr>
          <p:nvPr/>
        </p:nvSpPr>
        <p:spPr bwMode="auto">
          <a:xfrm>
            <a:off x="5410200" y="3429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4</a:t>
            </a:r>
            <a:endParaRPr lang="en-US" sz="1400"/>
          </a:p>
        </p:txBody>
      </p:sp>
      <p:sp>
        <p:nvSpPr>
          <p:cNvPr id="9310" name="Text Box 93"/>
          <p:cNvSpPr txBox="1">
            <a:spLocks noChangeArrowheads="1"/>
          </p:cNvSpPr>
          <p:nvPr/>
        </p:nvSpPr>
        <p:spPr bwMode="auto">
          <a:xfrm>
            <a:off x="808038" y="4986338"/>
            <a:ext cx="487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R</a:t>
            </a:r>
            <a:r>
              <a:rPr lang="en-US" sz="2000" b="1" u="sng" baseline="-25000">
                <a:solidFill>
                  <a:srgbClr val="FF00FF"/>
                </a:solidFill>
              </a:rPr>
              <a:t>A</a:t>
            </a:r>
            <a:endParaRPr lang="en-US" sz="2000" b="1" u="sng">
              <a:solidFill>
                <a:srgbClr val="FF00FF"/>
              </a:solidFill>
            </a:endParaRPr>
          </a:p>
        </p:txBody>
      </p:sp>
      <p:sp>
        <p:nvSpPr>
          <p:cNvPr id="9311" name="Line 94"/>
          <p:cNvSpPr>
            <a:spLocks noChangeShapeType="1"/>
          </p:cNvSpPr>
          <p:nvPr/>
        </p:nvSpPr>
        <p:spPr bwMode="auto">
          <a:xfrm flipV="1">
            <a:off x="1219200" y="48006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312" name="Line 95"/>
          <p:cNvSpPr>
            <a:spLocks noChangeShapeType="1"/>
          </p:cNvSpPr>
          <p:nvPr/>
        </p:nvSpPr>
        <p:spPr bwMode="auto">
          <a:xfrm>
            <a:off x="1219200" y="5219700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14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57592-DD5D-44B2-8109-1182A846400E}" type="slidenum">
              <a:rPr lang="en-US"/>
              <a:pPr/>
              <a:t>48</a:t>
            </a:fld>
            <a:endParaRPr lang="en-US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1676400" y="252413"/>
            <a:ext cx="3167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>
                <a:solidFill>
                  <a:srgbClr val="0000FF"/>
                </a:solidFill>
              </a:rPr>
              <a:t>Taking moment about E,</a:t>
            </a:r>
            <a:endParaRPr lang="en-US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071688" y="930275"/>
          <a:ext cx="4922837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" imgW="3441600" imgH="3809880" progId="Equation.3">
                  <p:embed/>
                </p:oleObj>
              </mc:Choice>
              <mc:Fallback>
                <p:oleObj name="Equation" r:id="rId3" imgW="3441600" imgH="3809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930275"/>
                        <a:ext cx="4922837" cy="469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962025" y="5459413"/>
            <a:ext cx="7229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FF00FF"/>
                </a:solidFill>
              </a:rPr>
              <a:t>The centerline must divide the distance between the resultant of</a:t>
            </a:r>
          </a:p>
          <a:p>
            <a:r>
              <a:rPr lang="en-US" sz="2000" b="1" u="sng">
                <a:solidFill>
                  <a:srgbClr val="FF00FF"/>
                </a:solidFill>
              </a:rPr>
              <a:t>all the loads in the moving series of loads and the load considered</a:t>
            </a:r>
          </a:p>
          <a:p>
            <a:r>
              <a:rPr lang="en-US" sz="2000" b="1" u="sng">
                <a:solidFill>
                  <a:srgbClr val="FF00FF"/>
                </a:solidFill>
              </a:rPr>
              <a:t>under which maximum bending moment occurs.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096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ABSOLUTE MAXIMUM SHEAR AND MOMENT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1068803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Maximum moment on the </a:t>
            </a:r>
            <a:r>
              <a:rPr lang="en-GB" sz="2400" i="1" dirty="0">
                <a:solidFill>
                  <a:srgbClr val="FF0000"/>
                </a:solidFill>
              </a:rPr>
              <a:t>beam subjected to the moving load </a:t>
            </a:r>
            <a:r>
              <a:rPr lang="en-GB" sz="2400" dirty="0"/>
              <a:t>is </a:t>
            </a:r>
            <a:r>
              <a:rPr lang="en-GB" sz="2400" i="1" dirty="0">
                <a:solidFill>
                  <a:srgbClr val="FF0000"/>
                </a:solidFill>
              </a:rPr>
              <a:t>located on the beam’s </a:t>
            </a:r>
            <a:r>
              <a:rPr lang="en-GB" sz="2400" i="1" dirty="0" smtClean="0">
                <a:solidFill>
                  <a:srgbClr val="FF0000"/>
                </a:solidFill>
              </a:rPr>
              <a:t>centreline </a:t>
            </a:r>
            <a:r>
              <a:rPr lang="en-GB" sz="2400" dirty="0"/>
              <a:t>between the </a:t>
            </a:r>
            <a:r>
              <a:rPr lang="en-GB" sz="2400" i="1" dirty="0">
                <a:solidFill>
                  <a:srgbClr val="FF0000"/>
                </a:solidFill>
              </a:rPr>
              <a:t>resultant force and the nearest point</a:t>
            </a:r>
            <a:r>
              <a:rPr lang="en-GB" sz="2400" dirty="0"/>
              <a:t>.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Absolute </a:t>
            </a:r>
            <a:r>
              <a:rPr lang="en-GB" sz="2400" dirty="0"/>
              <a:t>maximum moment in simply supported beam occurs under one of the concentrated forces series.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</a:t>
            </a:r>
            <a:r>
              <a:rPr lang="en-GB" sz="2400" dirty="0"/>
              <a:t>principle will have to be applied to each load in the series and the corresponding maximum moment is computed. </a:t>
            </a:r>
            <a:endParaRPr lang="en-GB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By </a:t>
            </a:r>
            <a:r>
              <a:rPr lang="en-GB" sz="2400" dirty="0"/>
              <a:t>comparison, the largest moment is the absolute maximum.</a:t>
            </a:r>
          </a:p>
        </p:txBody>
      </p:sp>
    </p:spTree>
    <p:extLst>
      <p:ext uri="{BB962C8B-B14F-4D97-AF65-F5344CB8AC3E}">
        <p14:creationId xmlns:p14="http://schemas.microsoft.com/office/powerpoint/2010/main" val="10637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Stress distribution on the bridges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81" y="3789040"/>
            <a:ext cx="4160759" cy="217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gasstationwithoutpumps.files.wordpress.com/2014/01/167k-4m.jpg?w=600&amp;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7" y="1124743"/>
            <a:ext cx="3332945" cy="22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KEDrq41p3cU/UZJIFaL6qxI/AAAAAAAAAG0/CnsnXaC0Qz4/s1600/Screen%20shot%202013-05-14%20at%2010.18.15%20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7" y="3789040"/>
            <a:ext cx="3332945" cy="23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ytimg.com/vi/nhzmnXVEKbE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3127"/>
          <a:stretch/>
        </p:blipFill>
        <p:spPr bwMode="auto">
          <a:xfrm>
            <a:off x="4641505" y="1124743"/>
            <a:ext cx="2936586" cy="22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 &amp; Nama Kursus </a:t>
            </a:r>
            <a:br>
              <a:rPr lang="en-US" smtClean="0"/>
            </a:br>
            <a:r>
              <a:rPr lang="en-US" smtClean="0"/>
              <a:t>Nama &amp; EmailPenulis</a:t>
            </a:r>
            <a:endParaRPr lang="en-GB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75284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192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 &amp; Nama Kursus </a:t>
            </a:r>
            <a:br>
              <a:rPr lang="en-US" smtClean="0"/>
            </a:br>
            <a:r>
              <a:rPr lang="en-US" smtClean="0"/>
              <a:t>Nama &amp; EmailPenulis</a:t>
            </a: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838200" y="304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</a:t>
            </a:r>
            <a:r>
              <a:rPr lang="en-GB" sz="2400" b="1" dirty="0" smtClean="0"/>
              <a:t>:</a:t>
            </a:r>
          </a:p>
          <a:p>
            <a:r>
              <a:rPr lang="en-GB" sz="2400" dirty="0" smtClean="0"/>
              <a:t>Determine </a:t>
            </a:r>
            <a:r>
              <a:rPr lang="en-GB" sz="2400" dirty="0"/>
              <a:t>the absolute maximum moment in the simply supported beam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9711"/>
            <a:ext cx="58197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45236"/>
            <a:ext cx="5819775" cy="270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52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 &amp; Nama Kursus </a:t>
            </a:r>
            <a:br>
              <a:rPr lang="en-US" smtClean="0"/>
            </a:br>
            <a:r>
              <a:rPr lang="en-US" smtClean="0"/>
              <a:t>Nama &amp; EmailPenulis</a:t>
            </a:r>
            <a:endParaRPr lang="en-GB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44576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00" y="1905000"/>
            <a:ext cx="588091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807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 &amp; Nama Kursus </a:t>
            </a:r>
            <a:br>
              <a:rPr lang="en-US" smtClean="0"/>
            </a:br>
            <a:r>
              <a:rPr lang="en-US" smtClean="0"/>
              <a:t>Nama &amp; EmailPenulis</a:t>
            </a:r>
            <a:endParaRPr lang="en-GB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48019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9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 &amp; Nama Kursus </a:t>
            </a:r>
            <a:br>
              <a:rPr lang="en-US" smtClean="0"/>
            </a:br>
            <a:r>
              <a:rPr lang="en-US" smtClean="0"/>
              <a:t>Nama &amp; EmailPenulis</a:t>
            </a:r>
            <a:endParaRPr lang="en-GB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8675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845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 &amp; Nama Kursus </a:t>
            </a:r>
            <a:br>
              <a:rPr lang="en-US" smtClean="0"/>
            </a:br>
            <a:r>
              <a:rPr lang="en-US" smtClean="0"/>
              <a:t>Nama &amp; EmailPenulis</a:t>
            </a:r>
            <a:endParaRPr lang="en-GB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5" y="814387"/>
            <a:ext cx="67818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32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-16443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Bridges Failure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graphics8.nytimes.com/images/2007/08/02/us/ariegecollapse13.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040560" cy="20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oltbuzz.com/wp-content/uploads/2014/07/bridges_down_0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53" y="3140968"/>
            <a:ext cx="4202832" cy="27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7035" y="1719796"/>
            <a:ext cx="27363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The entire span of the Interstate 35W bridge collapsed in </a:t>
            </a:r>
            <a:r>
              <a:rPr lang="en-GB" dirty="0" smtClean="0">
                <a:solidFill>
                  <a:schemeClr val="tx1"/>
                </a:solidFill>
              </a:rPr>
              <a:t>Minneapolis, 2007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2226" y="5885671"/>
            <a:ext cx="3196260" cy="639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 err="1">
                <a:solidFill>
                  <a:schemeClr val="tx1"/>
                </a:solidFill>
              </a:rPr>
              <a:t>Mianus</a:t>
            </a:r>
            <a:r>
              <a:rPr lang="en-GB" dirty="0">
                <a:solidFill>
                  <a:schemeClr val="tx1"/>
                </a:solidFill>
              </a:rPr>
              <a:t> Bridge, </a:t>
            </a:r>
            <a:r>
              <a:rPr lang="en-GB" dirty="0" smtClean="0">
                <a:solidFill>
                  <a:schemeClr val="tx1"/>
                </a:solidFill>
              </a:rPr>
              <a:t>Greenwich, June 28, 1983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102" name="Picture 6" descr="http://www.nst.com.my/polopoly_fs/1.226118.1362043395!/image/image.JPG_gen/derivatives/landscape_454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3243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5855594"/>
            <a:ext cx="3196260" cy="639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Putrajaya, Malaysia, 2013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146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3.2 INFLUENCE LINES</a:t>
            </a:r>
            <a:endParaRPr lang="en-US" altLang="en-US" sz="54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0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3</a:t>
            </a:r>
            <a:r>
              <a:rPr lang="en-US" altLang="en-US" sz="3200" dirty="0" smtClean="0"/>
              <a:t>.2.1 </a:t>
            </a:r>
            <a:r>
              <a:rPr lang="en-US" altLang="en-US" sz="3200" dirty="0" smtClean="0"/>
              <a:t>Introduction </a:t>
            </a:r>
            <a:endParaRPr lang="en-MY" altLang="en-US" sz="3200" dirty="0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I</a:t>
            </a:r>
            <a:r>
              <a:rPr lang="en-US" altLang="en-US" sz="2800" dirty="0" smtClean="0"/>
              <a:t>n this chapter  will be discussed:</a:t>
            </a:r>
          </a:p>
          <a:p>
            <a:pPr lvl="1"/>
            <a:r>
              <a:rPr lang="en-GB" altLang="en-US" dirty="0"/>
              <a:t>the moving load from one point to another point such as the live loads for </a:t>
            </a:r>
            <a:r>
              <a:rPr lang="en-GB" altLang="en-US" dirty="0" smtClean="0"/>
              <a:t>bridge</a:t>
            </a:r>
          </a:p>
          <a:p>
            <a:pPr lvl="1"/>
            <a:r>
              <a:rPr lang="en-GB" altLang="en-US" dirty="0"/>
              <a:t>because of the moving </a:t>
            </a:r>
            <a:r>
              <a:rPr lang="en-GB" altLang="en-US" dirty="0" smtClean="0"/>
              <a:t>vehicles</a:t>
            </a:r>
          </a:p>
          <a:p>
            <a:pPr lvl="1"/>
            <a:r>
              <a:rPr lang="en-GB" altLang="en-US" dirty="0"/>
              <a:t>represents the variation of the </a:t>
            </a:r>
            <a:r>
              <a:rPr lang="en-GB" altLang="en-US" b="1" dirty="0">
                <a:solidFill>
                  <a:srgbClr val="FF0000"/>
                </a:solidFill>
              </a:rPr>
              <a:t>reaction, shear, moment or deflection at a specific point</a:t>
            </a:r>
            <a:r>
              <a:rPr lang="en-GB" altLang="en-US" dirty="0"/>
              <a:t> in a member as a concentrated force moves over the member.</a:t>
            </a:r>
            <a:endParaRPr lang="en-MY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1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025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3.2.2 </a:t>
            </a:r>
            <a:r>
              <a:rPr lang="en-US" altLang="en-US" sz="3600" dirty="0" smtClean="0"/>
              <a:t>INFLUENCE LINES FOR BEAMS</a:t>
            </a:r>
            <a:endParaRPr lang="en-MY" altLang="en-US" sz="3600" dirty="0" smtClean="0"/>
          </a:p>
        </p:txBody>
      </p:sp>
      <p:sp>
        <p:nvSpPr>
          <p:cNvPr id="2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001000" cy="4114800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GB" sz="2400" dirty="0"/>
              <a:t>Procedures in constructing the influence </a:t>
            </a:r>
            <a:r>
              <a:rPr lang="en-GB" sz="2400" dirty="0" smtClean="0"/>
              <a:t>lines:</a:t>
            </a:r>
          </a:p>
          <a:p>
            <a:pPr lvl="2">
              <a:defRPr/>
            </a:pPr>
            <a:r>
              <a:rPr lang="en-GB" dirty="0" smtClean="0"/>
              <a:t>allow </a:t>
            </a:r>
            <a:r>
              <a:rPr lang="en-GB" dirty="0"/>
              <a:t>a </a:t>
            </a:r>
            <a:r>
              <a:rPr lang="en-GB" b="1" i="1" dirty="0">
                <a:solidFill>
                  <a:srgbClr val="FF0000"/>
                </a:solidFill>
              </a:rPr>
              <a:t>one unit load </a:t>
            </a:r>
            <a:r>
              <a:rPr lang="en-GB" dirty="0"/>
              <a:t>(either 1kN, 1N, 1kip or 1 ton) to move over the beam from left to </a:t>
            </a:r>
            <a:r>
              <a:rPr lang="en-GB" dirty="0" smtClean="0"/>
              <a:t>right.</a:t>
            </a:r>
          </a:p>
          <a:p>
            <a:pPr lvl="2">
              <a:defRPr/>
            </a:pPr>
            <a:r>
              <a:rPr lang="en-GB" b="1" i="1" dirty="0" smtClean="0">
                <a:solidFill>
                  <a:srgbClr val="FF0000"/>
                </a:solidFill>
              </a:rPr>
              <a:t>find </a:t>
            </a:r>
            <a:r>
              <a:rPr lang="en-GB" b="1" i="1" dirty="0">
                <a:solidFill>
                  <a:srgbClr val="FF0000"/>
                </a:solidFill>
              </a:rPr>
              <a:t>the values </a:t>
            </a:r>
            <a:r>
              <a:rPr lang="en-GB" dirty="0"/>
              <a:t>of </a:t>
            </a:r>
            <a:r>
              <a:rPr lang="en-GB" b="1" i="1" dirty="0">
                <a:solidFill>
                  <a:srgbClr val="FF0000"/>
                </a:solidFill>
              </a:rPr>
              <a:t>shear force </a:t>
            </a:r>
            <a:r>
              <a:rPr lang="en-GB" sz="2400" dirty="0"/>
              <a:t>or </a:t>
            </a:r>
            <a:r>
              <a:rPr lang="en-GB" sz="2400" b="1" i="1" dirty="0">
                <a:solidFill>
                  <a:srgbClr val="FF0000"/>
                </a:solidFill>
              </a:rPr>
              <a:t>bending moment </a:t>
            </a:r>
            <a:r>
              <a:rPr lang="en-GB" sz="2400" dirty="0"/>
              <a:t>at the point under consideration as the unit load moves over the beam from left to </a:t>
            </a:r>
            <a:r>
              <a:rPr lang="en-GB" sz="2400" dirty="0" smtClean="0"/>
              <a:t>right.</a:t>
            </a:r>
          </a:p>
          <a:p>
            <a:pPr lvl="2">
              <a:defRPr/>
            </a:pPr>
            <a:r>
              <a:rPr lang="en-GB" sz="2400" b="1" i="1" dirty="0" smtClean="0">
                <a:solidFill>
                  <a:srgbClr val="FF0000"/>
                </a:solidFill>
              </a:rPr>
              <a:t>plot </a:t>
            </a:r>
            <a:r>
              <a:rPr lang="en-GB" sz="2400" b="1" i="1" dirty="0">
                <a:solidFill>
                  <a:srgbClr val="FF0000"/>
                </a:solidFill>
              </a:rPr>
              <a:t>the values </a:t>
            </a:r>
            <a:r>
              <a:rPr lang="en-GB" sz="2400" dirty="0"/>
              <a:t>of the </a:t>
            </a:r>
            <a:r>
              <a:rPr lang="en-GB" sz="2400" b="1" i="1" dirty="0">
                <a:solidFill>
                  <a:srgbClr val="FF0000"/>
                </a:solidFill>
              </a:rPr>
              <a:t>shear force </a:t>
            </a:r>
            <a:r>
              <a:rPr lang="en-GB" sz="2400" dirty="0"/>
              <a:t>or </a:t>
            </a:r>
            <a:r>
              <a:rPr lang="en-GB" sz="2400" b="1" i="1" dirty="0">
                <a:solidFill>
                  <a:srgbClr val="FF0000"/>
                </a:solidFill>
              </a:rPr>
              <a:t>bending moment </a:t>
            </a:r>
            <a:r>
              <a:rPr lang="en-GB" sz="2400" dirty="0"/>
              <a:t>over the length of the beam computed for the point under consideration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475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2399</Words>
  <Application>Microsoft Office PowerPoint</Application>
  <PresentationFormat>On-screen Show (4:3)</PresentationFormat>
  <Paragraphs>557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BRIDGE DESIGN</vt:lpstr>
      <vt:lpstr>Outline </vt:lpstr>
      <vt:lpstr>3.1 Fundamental Concepts</vt:lpstr>
      <vt:lpstr>PowerPoint Presentation</vt:lpstr>
      <vt:lpstr>Stress distribution on the bridges</vt:lpstr>
      <vt:lpstr>Bridges Failure</vt:lpstr>
      <vt:lpstr>3.2 INFLUENCE LINES</vt:lpstr>
      <vt:lpstr>3.2.1 Introduction </vt:lpstr>
      <vt:lpstr>3.2.2 INFLUENCE LINES FOR BEAMS</vt:lpstr>
      <vt:lpstr>EX:1 (Variations of reaction)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3.2.3 -QUALITATIVE INFLUENCED LINES –  -MULLER-BRESLAU’S PRINCIPLE-</vt:lpstr>
      <vt:lpstr>3.2.4 -QUALITATIVE INFLUENCE LINES : PROBLEMS</vt:lpstr>
      <vt:lpstr>3.2.4.2 Influence Lines for a Determinate Beam by Muller-          Breslau’s Method (Cantilever beam-fixed support)</vt:lpstr>
      <vt:lpstr>3.2.4.3 Influence Lines for a Determinate Beam by Muller-          Breslau’s Method (Indeterminate Beam-Shear)</vt:lpstr>
      <vt:lpstr>3.2.4.4 Influence Lines for a Determinate Beam by Muller-          Breslau’s Method (Shear at the mid-span)</vt:lpstr>
      <vt:lpstr>3.2.4.5 Influence Lines for a Determinate Beam by Muller-          Breslau’s Method (Shear at the cantilever beam)</vt:lpstr>
      <vt:lpstr>3.2.4.6 Influence Lines for a Determinate Beam by Muller-          Breslau’s Method (Moment at the mid-span)</vt:lpstr>
      <vt:lpstr>Ex :Draw the influence lines for the vertical reaction at D and the shear at E. </vt:lpstr>
      <vt:lpstr>3.5 INFLUENCE LINE FOR FLOOR GIRDERS Floor systems are constructed as shown in figure below,</vt:lpstr>
      <vt:lpstr>3.5 INFLUENCE LINES FOR FLOOR GIRDERS (Cont’d)</vt:lpstr>
      <vt:lpstr>3.5 INFLUENCE LINES FOR FLOOR GIRDERS (Cont’d)</vt:lpstr>
      <vt:lpstr>PowerPoint Presentation</vt:lpstr>
      <vt:lpstr>Continuation of the Problem</vt:lpstr>
      <vt:lpstr>Problem Continued -  5.5.3 Place load over region B´C´ (10 ft &lt; x &lt; 20ft)</vt:lpstr>
      <vt:lpstr>PowerPoint Presentation</vt:lpstr>
      <vt:lpstr>5.5.4 Place load over region C´D´ (20 ft &lt; x &lt; 30 ft)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cadhmy</dc:creator>
  <cp:lastModifiedBy>Shahrion</cp:lastModifiedBy>
  <cp:revision>106</cp:revision>
  <cp:lastPrinted>2015-03-31T09:56:44Z</cp:lastPrinted>
  <dcterms:created xsi:type="dcterms:W3CDTF">2014-05-21T03:28:19Z</dcterms:created>
  <dcterms:modified xsi:type="dcterms:W3CDTF">2015-03-31T10:24:41Z</dcterms:modified>
</cp:coreProperties>
</file>