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8">
  <p:sldMasterIdLst>
    <p:sldMasterId id="2147483660" r:id="rId1"/>
  </p:sldMasterIdLst>
  <p:notesMasterIdLst>
    <p:notesMasterId r:id="rId62"/>
  </p:notesMasterIdLst>
  <p:sldIdLst>
    <p:sldId id="256" r:id="rId2"/>
    <p:sldId id="258" r:id="rId3"/>
    <p:sldId id="259" r:id="rId4"/>
    <p:sldId id="359" r:id="rId5"/>
    <p:sldId id="360" r:id="rId6"/>
    <p:sldId id="286" r:id="rId7"/>
    <p:sldId id="261" r:id="rId8"/>
    <p:sldId id="361" r:id="rId9"/>
    <p:sldId id="314" r:id="rId10"/>
    <p:sldId id="316" r:id="rId11"/>
    <p:sldId id="262" r:id="rId12"/>
    <p:sldId id="339" r:id="rId13"/>
    <p:sldId id="348" r:id="rId14"/>
    <p:sldId id="266" r:id="rId15"/>
    <p:sldId id="319" r:id="rId16"/>
    <p:sldId id="321" r:id="rId17"/>
    <p:sldId id="356" r:id="rId18"/>
    <p:sldId id="357" r:id="rId19"/>
    <p:sldId id="322" r:id="rId20"/>
    <p:sldId id="328" r:id="rId21"/>
    <p:sldId id="363" r:id="rId22"/>
    <p:sldId id="358" r:id="rId23"/>
    <p:sldId id="354" r:id="rId24"/>
    <p:sldId id="355" r:id="rId25"/>
    <p:sldId id="330" r:id="rId26"/>
    <p:sldId id="331" r:id="rId27"/>
    <p:sldId id="332" r:id="rId28"/>
    <p:sldId id="306" r:id="rId29"/>
    <p:sldId id="362" r:id="rId30"/>
    <p:sldId id="340" r:id="rId31"/>
    <p:sldId id="341" r:id="rId32"/>
    <p:sldId id="342" r:id="rId33"/>
    <p:sldId id="343" r:id="rId34"/>
    <p:sldId id="344" r:id="rId35"/>
    <p:sldId id="333" r:id="rId36"/>
    <p:sldId id="307" r:id="rId37"/>
    <p:sldId id="308" r:id="rId38"/>
    <p:sldId id="310" r:id="rId39"/>
    <p:sldId id="311" r:id="rId40"/>
    <p:sldId id="312" r:id="rId41"/>
    <p:sldId id="313" r:id="rId42"/>
    <p:sldId id="345" r:id="rId43"/>
    <p:sldId id="334" r:id="rId44"/>
    <p:sldId id="335" r:id="rId45"/>
    <p:sldId id="346" r:id="rId46"/>
    <p:sldId id="272" r:id="rId47"/>
    <p:sldId id="273" r:id="rId48"/>
    <p:sldId id="275" r:id="rId49"/>
    <p:sldId id="277" r:id="rId50"/>
    <p:sldId id="364" r:id="rId51"/>
    <p:sldId id="365" r:id="rId52"/>
    <p:sldId id="278" r:id="rId53"/>
    <p:sldId id="280" r:id="rId54"/>
    <p:sldId id="367" r:id="rId55"/>
    <p:sldId id="366" r:id="rId56"/>
    <p:sldId id="281" r:id="rId57"/>
    <p:sldId id="285" r:id="rId58"/>
    <p:sldId id="282" r:id="rId59"/>
    <p:sldId id="283" r:id="rId60"/>
    <p:sldId id="305" r:id="rId6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050"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C62B668-763D-4E8F-A783-26EAEF93BC34}" type="datetimeFigureOut">
              <a:rPr lang="en-US" smtClean="0"/>
              <a:pPr/>
              <a:t>04/03/2015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D29A20-B459-42A5-81B7-CA5BAF99054E}" type="slidenum">
              <a:rPr lang="en-US" smtClean="0"/>
              <a:pPr/>
              <a:t>‹#›</a:t>
            </a:fld>
            <a:endParaRPr lang="en-US"/>
          </a:p>
        </p:txBody>
      </p:sp>
    </p:spTree>
    <p:extLst>
      <p:ext uri="{BB962C8B-B14F-4D97-AF65-F5344CB8AC3E}">
        <p14:creationId xmlns:p14="http://schemas.microsoft.com/office/powerpoint/2010/main" val="37930688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46B47B-98C5-41BA-87B4-9011A7AF0789}" type="slidenum">
              <a:rPr lang="en-US"/>
              <a:pPr/>
              <a:t>34</a:t>
            </a:fld>
            <a:endParaRPr lang="en-US"/>
          </a:p>
        </p:txBody>
      </p:sp>
      <p:sp>
        <p:nvSpPr>
          <p:cNvPr id="378882" name="Rectangle 2"/>
          <p:cNvSpPr>
            <a:spLocks noGrp="1" noRot="1" noChangeAspect="1" noChangeArrowheads="1" noTextEdit="1"/>
          </p:cNvSpPr>
          <p:nvPr>
            <p:ph type="sldImg"/>
          </p:nvPr>
        </p:nvSpPr>
        <p:spPr>
          <a:ln/>
        </p:spPr>
      </p:sp>
      <p:sp>
        <p:nvSpPr>
          <p:cNvPr id="378883"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85A48C3-F53A-44E0-B14D-A4557378E044}" type="datetimeFigureOut">
              <a:rPr lang="en-US" smtClean="0"/>
              <a:pPr/>
              <a:t>04/03/2015</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1BBE5CD9-3956-481C-8613-74E3811936F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85A48C3-F53A-44E0-B14D-A4557378E044}" type="datetimeFigureOut">
              <a:rPr lang="en-US" smtClean="0"/>
              <a:pPr/>
              <a:t>04/03/2015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BE5CD9-3956-481C-8613-74E3811936F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85A48C3-F53A-44E0-B14D-A4557378E044}" type="datetimeFigureOut">
              <a:rPr lang="en-US" smtClean="0"/>
              <a:pPr/>
              <a:t>04/03/2015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BE5CD9-3956-481C-8613-74E3811936F3}"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152400"/>
            <a:ext cx="7696200" cy="5334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1371600" y="6248400"/>
            <a:ext cx="1905000" cy="457200"/>
          </a:xfrm>
        </p:spPr>
        <p:txBody>
          <a:bodyPr/>
          <a:lstStyle>
            <a:lvl1pPr>
              <a:defRPr/>
            </a:lvl1pPr>
          </a:lstStyle>
          <a:p>
            <a:endParaRPr lang="en-US"/>
          </a:p>
        </p:txBody>
      </p:sp>
      <p:sp>
        <p:nvSpPr>
          <p:cNvPr id="4" name="Footer Placeholder 3"/>
          <p:cNvSpPr>
            <a:spLocks noGrp="1"/>
          </p:cNvSpPr>
          <p:nvPr>
            <p:ph type="ftr" sz="quarter" idx="11"/>
          </p:nvPr>
        </p:nvSpPr>
        <p:spPr>
          <a:xfrm>
            <a:off x="3556000" y="6248400"/>
            <a:ext cx="2895600" cy="457200"/>
          </a:xfrm>
        </p:spPr>
        <p:txBody>
          <a:bodyPr/>
          <a:lstStyle>
            <a:lvl1pPr>
              <a:defRPr/>
            </a:lvl1pPr>
          </a:lstStyle>
          <a:p>
            <a:endParaRPr lang="en-US"/>
          </a:p>
        </p:txBody>
      </p:sp>
      <p:sp>
        <p:nvSpPr>
          <p:cNvPr id="5" name="Slide Number Placeholder 4"/>
          <p:cNvSpPr>
            <a:spLocks noGrp="1"/>
          </p:cNvSpPr>
          <p:nvPr>
            <p:ph type="sldNum" sz="quarter" idx="12"/>
          </p:nvPr>
        </p:nvSpPr>
        <p:spPr>
          <a:xfrm>
            <a:off x="6718300" y="6248400"/>
            <a:ext cx="1905000" cy="457200"/>
          </a:xfrm>
        </p:spPr>
        <p:txBody>
          <a:bodyPr/>
          <a:lstStyle>
            <a:lvl1pPr>
              <a:defRPr/>
            </a:lvl1pPr>
          </a:lstStyle>
          <a:p>
            <a:fld id="{B8A43B4E-E679-4464-9604-ABCC599A2888}"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6870700" cy="1600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828800"/>
            <a:ext cx="3771900" cy="3657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828800"/>
            <a:ext cx="3771900" cy="3657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13716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5560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718300" y="6248400"/>
            <a:ext cx="1905000" cy="457200"/>
          </a:xfrm>
        </p:spPr>
        <p:txBody>
          <a:bodyPr/>
          <a:lstStyle>
            <a:lvl1pPr>
              <a:defRPr/>
            </a:lvl1pPr>
          </a:lstStyle>
          <a:p>
            <a:fld id="{8F1FB5C3-AFD5-49B4-8E21-BB7386C22C83}"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85A48C3-F53A-44E0-B14D-A4557378E044}" type="datetimeFigureOut">
              <a:rPr lang="en-US" smtClean="0"/>
              <a:pPr/>
              <a:t>04/03/2015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BE5CD9-3956-481C-8613-74E3811936F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85A48C3-F53A-44E0-B14D-A4557378E044}" type="datetimeFigureOut">
              <a:rPr lang="en-US" smtClean="0"/>
              <a:pPr/>
              <a:t>04/03/2015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BE5CD9-3956-481C-8613-74E3811936F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85A48C3-F53A-44E0-B14D-A4557378E044}" type="datetimeFigureOut">
              <a:rPr lang="en-US" smtClean="0"/>
              <a:pPr/>
              <a:t>04/03/2015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BE5CD9-3956-481C-8613-74E3811936F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85A48C3-F53A-44E0-B14D-A4557378E044}" type="datetimeFigureOut">
              <a:rPr lang="en-US" smtClean="0"/>
              <a:pPr/>
              <a:t>04/03/2015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BBE5CD9-3956-481C-8613-74E3811936F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85A48C3-F53A-44E0-B14D-A4557378E044}" type="datetimeFigureOut">
              <a:rPr lang="en-US" smtClean="0"/>
              <a:pPr/>
              <a:t>04/03/2015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BBE5CD9-3956-481C-8613-74E3811936F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5A48C3-F53A-44E0-B14D-A4557378E044}" type="datetimeFigureOut">
              <a:rPr lang="en-US" smtClean="0"/>
              <a:pPr/>
              <a:t>04/03/2015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BBE5CD9-3956-481C-8613-74E3811936F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85A48C3-F53A-44E0-B14D-A4557378E044}" type="datetimeFigureOut">
              <a:rPr lang="en-US" smtClean="0"/>
              <a:pPr/>
              <a:t>04/03/2015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BE5CD9-3956-481C-8613-74E3811936F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85A48C3-F53A-44E0-B14D-A4557378E044}" type="datetimeFigureOut">
              <a:rPr lang="en-US" smtClean="0"/>
              <a:pPr/>
              <a:t>04/03/2015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1BBE5CD9-3956-481C-8613-74E3811936F3}"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85A48C3-F53A-44E0-B14D-A4557378E044}" type="datetimeFigureOut">
              <a:rPr lang="en-US" smtClean="0"/>
              <a:pPr/>
              <a:t>04/03/2015</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1BBE5CD9-3956-481C-8613-74E3811936F3}"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b="1" cap="all" dirty="0" smtClean="0"/>
              <a:t>BRIDGE </a:t>
            </a:r>
            <a:r>
              <a:rPr lang="en-US" b="1" cap="all" dirty="0"/>
              <a:t>INSPECTION AND MAINTENANCE</a:t>
            </a:r>
            <a:r>
              <a:rPr lang="en-US" b="1" dirty="0"/>
              <a:t> </a:t>
            </a:r>
            <a:endParaRPr lang="en-US" dirty="0"/>
          </a:p>
        </p:txBody>
      </p:sp>
      <p:sp>
        <p:nvSpPr>
          <p:cNvPr id="3" name="Subtitle 2"/>
          <p:cNvSpPr>
            <a:spLocks noGrp="1"/>
          </p:cNvSpPr>
          <p:nvPr>
            <p:ph type="subTitle" idx="1"/>
          </p:nvPr>
        </p:nvSpPr>
        <p:spPr>
          <a:xfrm>
            <a:off x="2743200" y="4876800"/>
            <a:ext cx="6400800" cy="1752600"/>
          </a:xfrm>
        </p:spPr>
        <p:txBody>
          <a:bodyPr/>
          <a:lstStyle/>
          <a:p>
            <a:endParaRPr lang="en-US" dirty="0" smtClean="0"/>
          </a:p>
          <a:p>
            <a:endParaRPr lang="en-US" dirty="0"/>
          </a:p>
          <a:p>
            <a:r>
              <a:rPr lang="en-US" dirty="0" err="1" smtClean="0"/>
              <a:t>Dr</a:t>
            </a:r>
            <a:r>
              <a:rPr lang="en-US" dirty="0" smtClean="0"/>
              <a:t> </a:t>
            </a:r>
            <a:r>
              <a:rPr lang="en-US" dirty="0" err="1" smtClean="0"/>
              <a:t>Mohd</a:t>
            </a:r>
            <a:r>
              <a:rPr lang="en-US" dirty="0" smtClean="0"/>
              <a:t> </a:t>
            </a:r>
            <a:r>
              <a:rPr lang="en-US" dirty="0" err="1" smtClean="0"/>
              <a:t>Haziman</a:t>
            </a:r>
            <a:r>
              <a:rPr lang="en-US" dirty="0" smtClean="0"/>
              <a:t> B Wan Ibrahim</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3"/>
          </p:nvPr>
        </p:nvSpPr>
        <p:spPr>
          <a:xfrm>
            <a:off x="4876800" y="4876800"/>
            <a:ext cx="4041775" cy="1295400"/>
          </a:xfrm>
        </p:spPr>
        <p:txBody>
          <a:bodyPr>
            <a:normAutofit/>
          </a:bodyPr>
          <a:lstStyle/>
          <a:p>
            <a:pPr algn="ctr"/>
            <a:r>
              <a:rPr lang="en-US" b="0" dirty="0" smtClean="0">
                <a:solidFill>
                  <a:schemeClr val="tx1"/>
                </a:solidFill>
              </a:rPr>
              <a:t>Fig. 5: Widespread corrosion at bottom half and joints of a CMP</a:t>
            </a:r>
            <a:endParaRPr lang="en-US" b="0" dirty="0">
              <a:solidFill>
                <a:schemeClr val="tx1"/>
              </a:solidFill>
            </a:endParaRPr>
          </a:p>
        </p:txBody>
      </p:sp>
      <p:sp>
        <p:nvSpPr>
          <p:cNvPr id="5" name="Content Placeholder 4"/>
          <p:cNvSpPr>
            <a:spLocks noGrp="1"/>
          </p:cNvSpPr>
          <p:nvPr>
            <p:ph sz="quarter" idx="2"/>
          </p:nvPr>
        </p:nvSpPr>
        <p:spPr>
          <a:xfrm>
            <a:off x="457200" y="1600200"/>
            <a:ext cx="4040188" cy="4876800"/>
          </a:xfrm>
        </p:spPr>
        <p:txBody>
          <a:bodyPr>
            <a:normAutofit/>
          </a:bodyPr>
          <a:lstStyle/>
          <a:p>
            <a:r>
              <a:rPr lang="en-US" sz="2400" dirty="0" smtClean="0"/>
              <a:t>In the case of corrugated multi-plate culverts CMPs, the main problem is corrosion. </a:t>
            </a:r>
          </a:p>
          <a:p>
            <a:r>
              <a:rPr lang="en-US" sz="2400" dirty="0" smtClean="0"/>
              <a:t>The loss in capacity due to the corrosion might have been the cause of the structural failure (Fig. 5). </a:t>
            </a:r>
          </a:p>
          <a:p>
            <a:r>
              <a:rPr lang="en-US" sz="2400" dirty="0" smtClean="0"/>
              <a:t>No matter, the CMPs are progressively being replaced with concrete culverts.</a:t>
            </a:r>
            <a:endParaRPr lang="en-US" sz="2400" dirty="0"/>
          </a:p>
        </p:txBody>
      </p:sp>
      <p:pic>
        <p:nvPicPr>
          <p:cNvPr id="39938" name="Picture 2"/>
          <p:cNvPicPr>
            <a:picLocks noGrp="1" noChangeAspect="1" noChangeArrowheads="1"/>
          </p:cNvPicPr>
          <p:nvPr>
            <p:ph sz="quarter" idx="4"/>
          </p:nvPr>
        </p:nvPicPr>
        <p:blipFill>
          <a:blip r:embed="rId2" cstate="print"/>
          <a:srcRect/>
          <a:stretch>
            <a:fillRect/>
          </a:stretch>
        </p:blipFill>
        <p:spPr bwMode="auto">
          <a:xfrm>
            <a:off x="5105400" y="2057400"/>
            <a:ext cx="3733800" cy="2486025"/>
          </a:xfrm>
          <a:prstGeom prst="rect">
            <a:avLst/>
          </a:prstGeom>
          <a:noFill/>
          <a:ln w="9525">
            <a:noFill/>
            <a:miter lim="800000"/>
            <a:headEnd/>
            <a:tailEnd/>
          </a:ln>
        </p:spPr>
      </p:pic>
      <p:sp>
        <p:nvSpPr>
          <p:cNvPr id="6" name="Title 1"/>
          <p:cNvSpPr>
            <a:spLocks noGrp="1"/>
          </p:cNvSpPr>
          <p:nvPr>
            <p:ph type="title"/>
          </p:nvPr>
        </p:nvSpPr>
        <p:spPr>
          <a:xfrm>
            <a:off x="381000" y="914400"/>
            <a:ext cx="8229600" cy="475488"/>
          </a:xfrm>
        </p:spPr>
        <p:txBody>
          <a:bodyPr>
            <a:normAutofit/>
          </a:bodyPr>
          <a:lstStyle/>
          <a:p>
            <a:r>
              <a:rPr lang="en-US" sz="2400" b="1" dirty="0" smtClean="0"/>
              <a:t>PROBLEMS IN STEEL MEMBERS - </a:t>
            </a:r>
            <a:r>
              <a:rPr lang="en-US" sz="2400" dirty="0" smtClean="0">
                <a:latin typeface="Bell MT" pitchFamily="18" charset="0"/>
              </a:rPr>
              <a:t>Corrosion</a:t>
            </a:r>
            <a:endParaRPr lang="en-US" sz="2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066800"/>
            <a:ext cx="8229600" cy="362712"/>
          </a:xfrm>
        </p:spPr>
        <p:txBody>
          <a:bodyPr>
            <a:noAutofit/>
          </a:bodyPr>
          <a:lstStyle/>
          <a:p>
            <a:pPr algn="ctr"/>
            <a:r>
              <a:rPr lang="en-US" sz="2600" b="1" dirty="0" smtClean="0">
                <a:latin typeface="+mn-lt"/>
              </a:rPr>
              <a:t>PROBLEMS IN STEEL MEMBERS - cracking</a:t>
            </a:r>
            <a:endParaRPr lang="en-US" sz="2600" b="1" dirty="0">
              <a:latin typeface="+mn-lt"/>
            </a:endParaRPr>
          </a:p>
        </p:txBody>
      </p:sp>
      <p:sp>
        <p:nvSpPr>
          <p:cNvPr id="3" name="Content Placeholder 2"/>
          <p:cNvSpPr>
            <a:spLocks noGrp="1"/>
          </p:cNvSpPr>
          <p:nvPr>
            <p:ph idx="1"/>
          </p:nvPr>
        </p:nvSpPr>
        <p:spPr>
          <a:xfrm>
            <a:off x="685800" y="1752600"/>
            <a:ext cx="8001000" cy="3810000"/>
          </a:xfrm>
        </p:spPr>
        <p:txBody>
          <a:bodyPr>
            <a:normAutofit/>
          </a:bodyPr>
          <a:lstStyle/>
          <a:p>
            <a:pPr lvl="1">
              <a:buNone/>
            </a:pPr>
            <a:r>
              <a:rPr lang="en-US" sz="2600" dirty="0" smtClean="0"/>
              <a:t>	It is a linear fracture mainly due to </a:t>
            </a:r>
            <a:r>
              <a:rPr lang="en-US" sz="2600" dirty="0" err="1" smtClean="0"/>
              <a:t>fatique</a:t>
            </a:r>
            <a:r>
              <a:rPr lang="en-US" sz="2600" dirty="0" smtClean="0"/>
              <a:t> and can, under certain conditions, lead to brittle fracture.</a:t>
            </a:r>
          </a:p>
          <a:p>
            <a:pPr lvl="1">
              <a:buNone/>
            </a:pPr>
            <a:r>
              <a:rPr lang="en-US" sz="2600" dirty="0" smtClean="0"/>
              <a:t>	Brittle fracture is a crack completely through the component that usually occurs without warning or plastic deformation. If the damage process continues, it will resulted in progressive loss of section.</a:t>
            </a:r>
          </a:p>
          <a:p>
            <a:pPr lvl="1">
              <a:buNone/>
            </a:pPr>
            <a:endParaRPr lang="en-US" sz="2600" dirty="0" smtClean="0"/>
          </a:p>
          <a:p>
            <a:pPr lvl="1"/>
            <a:endParaRPr lang="en-US" sz="26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1219200" y="3352800"/>
            <a:ext cx="6629400" cy="2514600"/>
          </a:xfrm>
          <a:prstGeom prst="rect">
            <a:avLst/>
          </a:prstGeom>
          <a:noFill/>
          <a:ln w="9525">
            <a:noFill/>
            <a:miter lim="800000"/>
            <a:headEnd/>
            <a:tailEnd/>
          </a:ln>
        </p:spPr>
      </p:pic>
      <p:pic>
        <p:nvPicPr>
          <p:cNvPr id="4099" name="Picture 3"/>
          <p:cNvPicPr>
            <a:picLocks noChangeAspect="1" noChangeArrowheads="1"/>
          </p:cNvPicPr>
          <p:nvPr/>
        </p:nvPicPr>
        <p:blipFill>
          <a:blip r:embed="rId3" cstate="print"/>
          <a:srcRect/>
          <a:stretch>
            <a:fillRect/>
          </a:stretch>
        </p:blipFill>
        <p:spPr bwMode="auto">
          <a:xfrm>
            <a:off x="1219200" y="914400"/>
            <a:ext cx="6629400" cy="250477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914400"/>
            <a:ext cx="8229600" cy="819912"/>
          </a:xfrm>
        </p:spPr>
        <p:txBody>
          <a:bodyPr>
            <a:noAutofit/>
          </a:bodyPr>
          <a:lstStyle/>
          <a:p>
            <a:pPr algn="ctr"/>
            <a:r>
              <a:rPr lang="en-US" sz="2600" b="1" dirty="0" smtClean="0">
                <a:latin typeface="+mn-lt"/>
              </a:rPr>
              <a:t>PROBLEMS IN STEEL MEMBERS - </a:t>
            </a:r>
            <a:r>
              <a:rPr lang="en-US" sz="2600" dirty="0" smtClean="0">
                <a:latin typeface="+mn-lt"/>
              </a:rPr>
              <a:t>Permanent deformations</a:t>
            </a:r>
            <a:endParaRPr lang="en-US" sz="2600" b="1" dirty="0">
              <a:latin typeface="+mn-lt"/>
            </a:endParaRPr>
          </a:p>
        </p:txBody>
      </p:sp>
      <p:sp>
        <p:nvSpPr>
          <p:cNvPr id="3" name="Content Placeholder 2"/>
          <p:cNvSpPr>
            <a:spLocks noGrp="1"/>
          </p:cNvSpPr>
          <p:nvPr>
            <p:ph idx="1"/>
          </p:nvPr>
        </p:nvSpPr>
        <p:spPr>
          <a:xfrm>
            <a:off x="609600" y="1981200"/>
            <a:ext cx="7772400" cy="3810000"/>
          </a:xfrm>
        </p:spPr>
        <p:txBody>
          <a:bodyPr>
            <a:normAutofit/>
          </a:bodyPr>
          <a:lstStyle/>
          <a:p>
            <a:pPr>
              <a:buNone/>
            </a:pPr>
            <a:r>
              <a:rPr lang="en-US" sz="2800" dirty="0" smtClean="0">
                <a:latin typeface="Bell MT" pitchFamily="18" charset="0"/>
              </a:rPr>
              <a:t>	Permanent deformation of steel members can take the form of bending, buckling, twisting or elongation, or any combination of these.</a:t>
            </a:r>
          </a:p>
          <a:p>
            <a:pPr>
              <a:buNone/>
            </a:pPr>
            <a:r>
              <a:rPr lang="en-US" sz="2800" dirty="0" smtClean="0">
                <a:latin typeface="Bell MT" pitchFamily="18" charset="0"/>
              </a:rPr>
              <a:t>	This deformation may be caused by overloading, vehicular collision, or inadequate or damage intermediate lateral supports or bracing.</a:t>
            </a:r>
          </a:p>
          <a:p>
            <a:pPr>
              <a:buNone/>
            </a:pPr>
            <a:r>
              <a:rPr lang="en-US" sz="2800" dirty="0" smtClean="0">
                <a:latin typeface="Bell MT" pitchFamily="18" charset="0"/>
              </a:rPr>
              <a:t>	This type of damage may be critical to the integrity of the member.</a:t>
            </a:r>
          </a:p>
          <a:p>
            <a:pPr lvl="1">
              <a:buNone/>
            </a:pPr>
            <a:endParaRPr lang="en-US" sz="2800" dirty="0" smtClean="0"/>
          </a:p>
          <a:p>
            <a:pPr lvl="1"/>
            <a:endParaRPr lang="en-US" sz="28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914400"/>
            <a:ext cx="8229600" cy="362712"/>
          </a:xfrm>
        </p:spPr>
        <p:txBody>
          <a:bodyPr>
            <a:noAutofit/>
          </a:bodyPr>
          <a:lstStyle/>
          <a:p>
            <a:pPr algn="ctr"/>
            <a:r>
              <a:rPr lang="en-US" sz="2600" b="1" dirty="0" smtClean="0"/>
              <a:t>PROBLEMS IN CONCRETE MEMBERS- direct chemical</a:t>
            </a:r>
            <a:endParaRPr lang="en-US" sz="2600" b="1" dirty="0"/>
          </a:p>
        </p:txBody>
      </p:sp>
      <p:sp>
        <p:nvSpPr>
          <p:cNvPr id="3" name="Content Placeholder 2"/>
          <p:cNvSpPr>
            <a:spLocks noGrp="1"/>
          </p:cNvSpPr>
          <p:nvPr>
            <p:ph idx="1"/>
          </p:nvPr>
        </p:nvSpPr>
        <p:spPr>
          <a:xfrm>
            <a:off x="457200" y="1752600"/>
            <a:ext cx="4191000" cy="3886200"/>
          </a:xfrm>
        </p:spPr>
        <p:txBody>
          <a:bodyPr>
            <a:normAutofit/>
          </a:bodyPr>
          <a:lstStyle/>
          <a:p>
            <a:r>
              <a:rPr lang="en-US" dirty="0" smtClean="0"/>
              <a:t>Concrete may be susceptible to direct chemical or acid attack as seen in Fig. 7 , but by and large, cracking and spalling of concrete are most common in Malaysia.</a:t>
            </a:r>
            <a:endParaRPr lang="en-US" dirty="0" smtClean="0">
              <a:latin typeface="Bell MT" pitchFamily="18" charset="0"/>
            </a:endParaRPr>
          </a:p>
        </p:txBody>
      </p:sp>
      <p:pic>
        <p:nvPicPr>
          <p:cNvPr id="4" name="Picture 2"/>
          <p:cNvPicPr>
            <a:picLocks noChangeAspect="1" noChangeArrowheads="1"/>
          </p:cNvPicPr>
          <p:nvPr/>
        </p:nvPicPr>
        <p:blipFill>
          <a:blip r:embed="rId2" cstate="print"/>
          <a:srcRect/>
          <a:stretch>
            <a:fillRect/>
          </a:stretch>
        </p:blipFill>
        <p:spPr bwMode="auto">
          <a:xfrm>
            <a:off x="4876800" y="1600200"/>
            <a:ext cx="3686175" cy="3448050"/>
          </a:xfrm>
          <a:prstGeom prst="rect">
            <a:avLst/>
          </a:prstGeom>
          <a:noFill/>
          <a:ln w="9525">
            <a:noFill/>
            <a:miter lim="800000"/>
            <a:headEnd/>
            <a:tailEnd/>
          </a:ln>
        </p:spPr>
      </p:pic>
      <p:sp>
        <p:nvSpPr>
          <p:cNvPr id="5" name="Rectangle 4"/>
          <p:cNvSpPr/>
          <p:nvPr/>
        </p:nvSpPr>
        <p:spPr>
          <a:xfrm>
            <a:off x="5029200" y="5257800"/>
            <a:ext cx="3858828" cy="646331"/>
          </a:xfrm>
          <a:prstGeom prst="rect">
            <a:avLst/>
          </a:prstGeom>
        </p:spPr>
        <p:txBody>
          <a:bodyPr wrap="square">
            <a:spAutoFit/>
          </a:bodyPr>
          <a:lstStyle/>
          <a:p>
            <a:pPr algn="ctr"/>
            <a:r>
              <a:rPr lang="en-US" dirty="0" smtClean="0"/>
              <a:t>Fig. 7: Acid attack of lime stone aggregates</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38200"/>
            <a:ext cx="8229600" cy="362712"/>
          </a:xfrm>
        </p:spPr>
        <p:txBody>
          <a:bodyPr>
            <a:noAutofit/>
          </a:bodyPr>
          <a:lstStyle/>
          <a:p>
            <a:pPr algn="ctr"/>
            <a:r>
              <a:rPr lang="en-US" sz="2600" b="1" dirty="0" smtClean="0"/>
              <a:t>PROBLEMS IN CONCRETE MEMBERS - cracking</a:t>
            </a:r>
            <a:endParaRPr lang="en-US" sz="2600" b="1" dirty="0"/>
          </a:p>
        </p:txBody>
      </p:sp>
      <p:sp>
        <p:nvSpPr>
          <p:cNvPr id="3" name="Content Placeholder 2"/>
          <p:cNvSpPr>
            <a:spLocks noGrp="1"/>
          </p:cNvSpPr>
          <p:nvPr>
            <p:ph idx="1"/>
          </p:nvPr>
        </p:nvSpPr>
        <p:spPr>
          <a:xfrm>
            <a:off x="228600" y="1295400"/>
            <a:ext cx="8686800" cy="5562600"/>
          </a:xfrm>
        </p:spPr>
        <p:txBody>
          <a:bodyPr>
            <a:noAutofit/>
          </a:bodyPr>
          <a:lstStyle/>
          <a:p>
            <a:pPr lvl="1">
              <a:buNone/>
            </a:pPr>
            <a:r>
              <a:rPr lang="en-US" dirty="0" smtClean="0"/>
              <a:t>	It is a linear fracture in concrete which extends partly or completely through the member. </a:t>
            </a:r>
          </a:p>
          <a:p>
            <a:pPr lvl="1">
              <a:buNone/>
            </a:pPr>
            <a:r>
              <a:rPr lang="en-US" dirty="0" smtClean="0"/>
              <a:t>	It is occurs as a results of tensile stresses.</a:t>
            </a:r>
          </a:p>
          <a:p>
            <a:pPr lvl="1">
              <a:buNone/>
            </a:pPr>
            <a:r>
              <a:rPr lang="en-US" dirty="0" smtClean="0"/>
              <a:t>	A great many cracks are caused in the early days after construction by the tensile stresses that result from various restraints to shrinkage.</a:t>
            </a:r>
          </a:p>
          <a:p>
            <a:pPr lvl="1">
              <a:buNone/>
            </a:pPr>
            <a:r>
              <a:rPr lang="en-US" dirty="0" smtClean="0"/>
              <a:t>	The important distinction affecting repair is whether a crack is dormant or active.</a:t>
            </a:r>
          </a:p>
          <a:p>
            <a:pPr lvl="1"/>
            <a:r>
              <a:rPr lang="en-US" dirty="0" smtClean="0"/>
              <a:t>Severity</a:t>
            </a:r>
          </a:p>
          <a:p>
            <a:pPr lvl="1">
              <a:buNone/>
            </a:pPr>
            <a:r>
              <a:rPr lang="en-US" dirty="0" smtClean="0"/>
              <a:t>	Hairline crack</a:t>
            </a:r>
          </a:p>
          <a:p>
            <a:pPr lvl="1">
              <a:buNone/>
            </a:pPr>
            <a:r>
              <a:rPr lang="en-US" dirty="0" smtClean="0"/>
              <a:t>	Narrow crack</a:t>
            </a:r>
          </a:p>
          <a:p>
            <a:pPr lvl="1">
              <a:buNone/>
            </a:pPr>
            <a:r>
              <a:rPr lang="en-US" dirty="0" smtClean="0"/>
              <a:t>	Medium cracks</a:t>
            </a:r>
          </a:p>
          <a:p>
            <a:pPr lvl="1">
              <a:buNone/>
            </a:pPr>
            <a:r>
              <a:rPr lang="en-US" dirty="0" smtClean="0"/>
              <a:t>	Wide cracks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914400"/>
            <a:ext cx="8229600" cy="362712"/>
          </a:xfrm>
        </p:spPr>
        <p:txBody>
          <a:bodyPr>
            <a:noAutofit/>
          </a:bodyPr>
          <a:lstStyle/>
          <a:p>
            <a:pPr algn="ctr"/>
            <a:r>
              <a:rPr lang="en-US" sz="2600" b="1" dirty="0" smtClean="0"/>
              <a:t>PROBLEMS IN CONCRETE MEMBERS - cracking</a:t>
            </a:r>
            <a:endParaRPr lang="en-US" sz="2600" b="1" dirty="0"/>
          </a:p>
        </p:txBody>
      </p:sp>
      <p:sp>
        <p:nvSpPr>
          <p:cNvPr id="3" name="Content Placeholder 2"/>
          <p:cNvSpPr>
            <a:spLocks noGrp="1"/>
          </p:cNvSpPr>
          <p:nvPr>
            <p:ph idx="1"/>
          </p:nvPr>
        </p:nvSpPr>
        <p:spPr>
          <a:xfrm>
            <a:off x="457200" y="1447800"/>
            <a:ext cx="8001000" cy="4572000"/>
          </a:xfrm>
        </p:spPr>
        <p:txBody>
          <a:bodyPr>
            <a:normAutofit/>
          </a:bodyPr>
          <a:lstStyle/>
          <a:p>
            <a:r>
              <a:rPr lang="en-US" dirty="0" smtClean="0"/>
              <a:t>Some of the most common types of cracks are:</a:t>
            </a:r>
          </a:p>
          <a:p>
            <a:pPr>
              <a:buNone/>
            </a:pPr>
            <a:endParaRPr lang="en-US" dirty="0" smtClean="0"/>
          </a:p>
          <a:p>
            <a:pPr lvl="1"/>
            <a:r>
              <a:rPr lang="en-US" sz="2600" dirty="0" smtClean="0"/>
              <a:t>Plastic Shrinkage Cracks</a:t>
            </a:r>
          </a:p>
          <a:p>
            <a:pPr lvl="1"/>
            <a:r>
              <a:rPr lang="en-US" sz="2600" dirty="0" smtClean="0"/>
              <a:t>Drying Shrinkage Cracks</a:t>
            </a:r>
          </a:p>
          <a:p>
            <a:pPr lvl="1"/>
            <a:r>
              <a:rPr lang="en-US" sz="2600" dirty="0" smtClean="0"/>
              <a:t>Settlement/Subsidence Cracks</a:t>
            </a:r>
          </a:p>
          <a:p>
            <a:pPr lvl="1"/>
            <a:r>
              <a:rPr lang="en-US" sz="2600" dirty="0" smtClean="0"/>
              <a:t>Temperature Induced Cracks</a:t>
            </a:r>
          </a:p>
          <a:p>
            <a:pPr lvl="1"/>
            <a:r>
              <a:rPr lang="en-US" sz="2600" dirty="0" smtClean="0"/>
              <a:t>Flexural Cracks</a:t>
            </a:r>
          </a:p>
          <a:p>
            <a:pPr lvl="1"/>
            <a:r>
              <a:rPr lang="en-US" sz="2600" dirty="0" smtClean="0"/>
              <a:t>Shear cracks</a:t>
            </a:r>
            <a:endParaRPr lang="en-US" sz="2600" dirty="0" smtClean="0">
              <a:latin typeface="Bell MT"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914400"/>
            <a:ext cx="8229600" cy="362712"/>
          </a:xfrm>
        </p:spPr>
        <p:txBody>
          <a:bodyPr>
            <a:noAutofit/>
          </a:bodyPr>
          <a:lstStyle/>
          <a:p>
            <a:pPr algn="ctr"/>
            <a:r>
              <a:rPr lang="en-US" sz="2600" b="1" dirty="0" smtClean="0"/>
              <a:t>PROBLEMS IN CONCRETE MEMBERS - cracking</a:t>
            </a:r>
            <a:endParaRPr lang="en-US" sz="2600" b="1" dirty="0"/>
          </a:p>
        </p:txBody>
      </p:sp>
      <p:sp>
        <p:nvSpPr>
          <p:cNvPr id="3" name="Content Placeholder 2"/>
          <p:cNvSpPr>
            <a:spLocks noGrp="1"/>
          </p:cNvSpPr>
          <p:nvPr>
            <p:ph idx="1"/>
          </p:nvPr>
        </p:nvSpPr>
        <p:spPr>
          <a:xfrm>
            <a:off x="457200" y="1447800"/>
            <a:ext cx="8001000" cy="4572000"/>
          </a:xfrm>
        </p:spPr>
        <p:txBody>
          <a:bodyPr>
            <a:normAutofit/>
          </a:bodyPr>
          <a:lstStyle/>
          <a:p>
            <a:r>
              <a:rPr lang="en-US" dirty="0" smtClean="0"/>
              <a:t>Plastic shrinkage cracks form in the deck when the evaporation rate exceeds the bleed rate of newly placed plastic concrete. </a:t>
            </a:r>
          </a:p>
          <a:p>
            <a:r>
              <a:rPr lang="en-US" dirty="0" smtClean="0"/>
              <a:t>Extreme environmental conditions and high concrete temperatures increase the surface evaporation rate and thus increase the deck vulnerability to plastic shrinkage cracks.</a:t>
            </a:r>
            <a:endParaRPr lang="en-US" sz="2600" dirty="0" smtClean="0">
              <a:latin typeface="Bell MT"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914400"/>
            <a:ext cx="8229600" cy="362712"/>
          </a:xfrm>
        </p:spPr>
        <p:txBody>
          <a:bodyPr>
            <a:noAutofit/>
          </a:bodyPr>
          <a:lstStyle/>
          <a:p>
            <a:pPr algn="ctr"/>
            <a:r>
              <a:rPr lang="en-US" sz="2600" b="1" dirty="0" smtClean="0"/>
              <a:t>PROBLEMS IN CONCRETE MEMBERS - </a:t>
            </a:r>
            <a:r>
              <a:rPr lang="en-US" sz="2800" dirty="0" smtClean="0"/>
              <a:t>Flexural Cracks</a:t>
            </a:r>
            <a:endParaRPr lang="en-US" sz="2600" b="1" dirty="0"/>
          </a:p>
        </p:txBody>
      </p:sp>
      <p:sp>
        <p:nvSpPr>
          <p:cNvPr id="3" name="Content Placeholder 2"/>
          <p:cNvSpPr>
            <a:spLocks noGrp="1"/>
          </p:cNvSpPr>
          <p:nvPr>
            <p:ph idx="1"/>
          </p:nvPr>
        </p:nvSpPr>
        <p:spPr>
          <a:xfrm>
            <a:off x="457200" y="1447800"/>
            <a:ext cx="8001000" cy="4572000"/>
          </a:xfrm>
        </p:spPr>
        <p:txBody>
          <a:bodyPr>
            <a:normAutofit/>
          </a:bodyPr>
          <a:lstStyle/>
          <a:p>
            <a:r>
              <a:rPr lang="en-US" dirty="0" smtClean="0"/>
              <a:t>Can form when the concrete is in it’s initial maturing stage just after placement as well as in service.</a:t>
            </a:r>
          </a:p>
          <a:p>
            <a:r>
              <a:rPr lang="en-US" dirty="0" smtClean="0"/>
              <a:t>If unshored, concrete in its plastic stage can develop flexural cracks in the negative moment regions over the interior supports of continuous spans due to the dead weight of the girders plus the newly placed concrete.</a:t>
            </a:r>
          </a:p>
          <a:p>
            <a:r>
              <a:rPr lang="en-US" dirty="0" smtClean="0"/>
              <a:t>When the deck is in service, the addition of live loads can also cause cracking in the negative moment regions.</a:t>
            </a:r>
            <a:endParaRPr lang="en-US" sz="2600" dirty="0" smtClean="0">
              <a:latin typeface="Bell MT"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2" cstate="print"/>
          <a:srcRect/>
          <a:stretch>
            <a:fillRect/>
          </a:stretch>
        </p:blipFill>
        <p:spPr bwMode="auto">
          <a:xfrm>
            <a:off x="228600" y="1524000"/>
            <a:ext cx="4133850" cy="2971800"/>
          </a:xfrm>
          <a:prstGeom prst="rect">
            <a:avLst/>
          </a:prstGeom>
          <a:noFill/>
          <a:ln w="9525">
            <a:noFill/>
            <a:miter lim="800000"/>
            <a:headEnd/>
            <a:tailEnd/>
          </a:ln>
        </p:spPr>
      </p:pic>
      <p:pic>
        <p:nvPicPr>
          <p:cNvPr id="33795" name="Picture 3"/>
          <p:cNvPicPr>
            <a:picLocks noChangeAspect="1" noChangeArrowheads="1"/>
          </p:cNvPicPr>
          <p:nvPr/>
        </p:nvPicPr>
        <p:blipFill>
          <a:blip r:embed="rId3" cstate="print"/>
          <a:srcRect/>
          <a:stretch>
            <a:fillRect/>
          </a:stretch>
        </p:blipFill>
        <p:spPr bwMode="auto">
          <a:xfrm>
            <a:off x="4648200" y="1524000"/>
            <a:ext cx="4067175" cy="2952750"/>
          </a:xfrm>
          <a:prstGeom prst="rect">
            <a:avLst/>
          </a:prstGeom>
          <a:noFill/>
          <a:ln w="9525">
            <a:noFill/>
            <a:miter lim="800000"/>
            <a:headEnd/>
            <a:tailEnd/>
          </a:ln>
        </p:spPr>
      </p:pic>
      <p:sp>
        <p:nvSpPr>
          <p:cNvPr id="4" name="Rectangle 3"/>
          <p:cNvSpPr/>
          <p:nvPr/>
        </p:nvSpPr>
        <p:spPr>
          <a:xfrm>
            <a:off x="4876800" y="4724400"/>
            <a:ext cx="3844001" cy="369332"/>
          </a:xfrm>
          <a:prstGeom prst="rect">
            <a:avLst/>
          </a:prstGeom>
        </p:spPr>
        <p:txBody>
          <a:bodyPr wrap="none">
            <a:spAutoFit/>
          </a:bodyPr>
          <a:lstStyle/>
          <a:p>
            <a:r>
              <a:rPr lang="en-US" dirty="0" smtClean="0"/>
              <a:t>Flexural and shear problem in beams</a:t>
            </a:r>
            <a:endParaRPr lang="en-US" dirty="0"/>
          </a:p>
        </p:txBody>
      </p:sp>
      <p:sp>
        <p:nvSpPr>
          <p:cNvPr id="5" name="Rectangle 4"/>
          <p:cNvSpPr/>
          <p:nvPr/>
        </p:nvSpPr>
        <p:spPr>
          <a:xfrm>
            <a:off x="0" y="4648200"/>
            <a:ext cx="4572000" cy="646331"/>
          </a:xfrm>
          <a:prstGeom prst="rect">
            <a:avLst/>
          </a:prstGeom>
        </p:spPr>
        <p:txBody>
          <a:bodyPr>
            <a:spAutoFit/>
          </a:bodyPr>
          <a:lstStyle/>
          <a:p>
            <a:pPr algn="ctr"/>
            <a:r>
              <a:rPr lang="en-US" dirty="0" smtClean="0"/>
              <a:t>Flexural problem in RC culvert                  (note tension crack at the crown)</a:t>
            </a:r>
            <a:endParaRPr lang="en-US" dirty="0"/>
          </a:p>
        </p:txBody>
      </p:sp>
      <p:sp>
        <p:nvSpPr>
          <p:cNvPr id="6" name="Rectangle 5"/>
          <p:cNvSpPr/>
          <p:nvPr/>
        </p:nvSpPr>
        <p:spPr>
          <a:xfrm>
            <a:off x="2971800" y="914400"/>
            <a:ext cx="2826287" cy="369332"/>
          </a:xfrm>
          <a:prstGeom prst="rect">
            <a:avLst/>
          </a:prstGeom>
        </p:spPr>
        <p:txBody>
          <a:bodyPr wrap="none">
            <a:spAutoFit/>
          </a:bodyPr>
          <a:lstStyle/>
          <a:p>
            <a:r>
              <a:rPr lang="en-US" b="1" dirty="0" smtClean="0"/>
              <a:t>LOAD INDUCED CRACK</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90600"/>
            <a:ext cx="8229600" cy="438912"/>
          </a:xfrm>
        </p:spPr>
        <p:style>
          <a:lnRef idx="0">
            <a:schemeClr val="accent3"/>
          </a:lnRef>
          <a:fillRef idx="3">
            <a:schemeClr val="accent3"/>
          </a:fillRef>
          <a:effectRef idx="3">
            <a:schemeClr val="accent3"/>
          </a:effectRef>
          <a:fontRef idx="minor">
            <a:schemeClr val="lt1"/>
          </a:fontRef>
        </p:style>
        <p:txBody>
          <a:bodyPr>
            <a:normAutofit fontScale="90000"/>
          </a:bodyPr>
          <a:lstStyle/>
          <a:p>
            <a:r>
              <a:rPr lang="en-US" sz="1400" dirty="0" smtClean="0">
                <a:solidFill>
                  <a:schemeClr val="tx1"/>
                </a:solidFill>
              </a:rPr>
              <a:t/>
            </a:r>
            <a:br>
              <a:rPr lang="en-US" sz="1400" dirty="0" smtClean="0">
                <a:solidFill>
                  <a:schemeClr val="tx1"/>
                </a:solidFill>
              </a:rPr>
            </a:br>
            <a:r>
              <a:rPr lang="en-US" sz="1400" dirty="0" smtClean="0">
                <a:solidFill>
                  <a:schemeClr val="tx1"/>
                </a:solidFill>
              </a:rPr>
              <a:t/>
            </a:r>
            <a:br>
              <a:rPr lang="en-US" sz="1400" dirty="0" smtClean="0">
                <a:solidFill>
                  <a:schemeClr val="tx1"/>
                </a:solidFill>
              </a:rPr>
            </a:br>
            <a:r>
              <a:rPr lang="en-US" sz="2800" b="1" i="1" dirty="0" smtClean="0">
                <a:solidFill>
                  <a:schemeClr val="tx1"/>
                </a:solidFill>
              </a:rPr>
              <a:t>Why We Inspect Bridges 	</a:t>
            </a:r>
            <a:r>
              <a:rPr lang="en-US" sz="1400" b="1" i="1" dirty="0" smtClean="0">
                <a:solidFill>
                  <a:schemeClr val="tx1"/>
                </a:solidFill>
              </a:rPr>
              <a:t>			               </a:t>
            </a:r>
            <a:r>
              <a:rPr lang="en-US" sz="1400" dirty="0" smtClean="0">
                <a:solidFill>
                  <a:schemeClr val="tx1"/>
                </a:solidFill>
              </a:rPr>
              <a:t>Bridge Inspection</a:t>
            </a:r>
            <a:endParaRPr lang="en-US" sz="1400" dirty="0">
              <a:solidFill>
                <a:schemeClr val="tx1"/>
              </a:solidFill>
            </a:endParaRPr>
          </a:p>
        </p:txBody>
      </p:sp>
      <p:sp>
        <p:nvSpPr>
          <p:cNvPr id="3" name="Content Placeholder 2"/>
          <p:cNvSpPr>
            <a:spLocks noGrp="1"/>
          </p:cNvSpPr>
          <p:nvPr>
            <p:ph idx="1"/>
          </p:nvPr>
        </p:nvSpPr>
        <p:spPr>
          <a:xfrm>
            <a:off x="457200" y="2895600"/>
            <a:ext cx="8229600" cy="3581400"/>
          </a:xfrm>
        </p:spPr>
        <p:txBody>
          <a:bodyPr>
            <a:noAutofit/>
          </a:bodyPr>
          <a:lstStyle/>
          <a:p>
            <a:pPr algn="ctr">
              <a:buNone/>
            </a:pPr>
            <a:r>
              <a:rPr lang="en-US" sz="3200" dirty="0" smtClean="0"/>
              <a:t>	Bridges are key element in the road network. It is therefore necessary to manage the bridges properly and systematically to ensure that bridges are always in good condition and bridge inspection plays an important part in bridge management system.</a:t>
            </a:r>
            <a:endParaRPr lang="en-US" sz="3200" dirty="0"/>
          </a:p>
        </p:txBody>
      </p:sp>
      <p:sp>
        <p:nvSpPr>
          <p:cNvPr id="4" name="Rectangle 3"/>
          <p:cNvSpPr/>
          <p:nvPr/>
        </p:nvSpPr>
        <p:spPr>
          <a:xfrm>
            <a:off x="2133600" y="2057400"/>
            <a:ext cx="5334000" cy="461665"/>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ctr"/>
            <a:r>
              <a:rPr lang="en-US" sz="2400" b="1" i="1" dirty="0" smtClean="0">
                <a:solidFill>
                  <a:schemeClr val="tx1"/>
                </a:solidFill>
              </a:rPr>
              <a:t>***   TO ENSURE PUBLIC SAFETY</a:t>
            </a:r>
            <a:endParaRPr lang="en-US" sz="2400" dirty="0">
              <a:solidFill>
                <a:schemeClr val="tx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914400"/>
            <a:ext cx="8229600" cy="362712"/>
          </a:xfrm>
        </p:spPr>
        <p:txBody>
          <a:bodyPr>
            <a:noAutofit/>
          </a:bodyPr>
          <a:lstStyle/>
          <a:p>
            <a:pPr algn="ctr"/>
            <a:r>
              <a:rPr lang="en-US" sz="2600" b="1" dirty="0" smtClean="0"/>
              <a:t>PROBLEMS IN CONCRETE MEMBERS - cracking</a:t>
            </a:r>
            <a:endParaRPr lang="en-US" sz="2600" b="1" dirty="0"/>
          </a:p>
        </p:txBody>
      </p:sp>
      <p:sp>
        <p:nvSpPr>
          <p:cNvPr id="3" name="Content Placeholder 2"/>
          <p:cNvSpPr>
            <a:spLocks noGrp="1"/>
          </p:cNvSpPr>
          <p:nvPr>
            <p:ph idx="1"/>
          </p:nvPr>
        </p:nvSpPr>
        <p:spPr>
          <a:xfrm>
            <a:off x="609600" y="1447800"/>
            <a:ext cx="7696200" cy="4572000"/>
          </a:xfrm>
        </p:spPr>
        <p:txBody>
          <a:bodyPr>
            <a:normAutofit/>
          </a:bodyPr>
          <a:lstStyle/>
          <a:p>
            <a:r>
              <a:rPr lang="en-US" sz="2000" b="1" dirty="0" smtClean="0"/>
              <a:t>CORROSION INDUCED</a:t>
            </a:r>
          </a:p>
          <a:p>
            <a:pPr>
              <a:buNone/>
            </a:pPr>
            <a:r>
              <a:rPr lang="en-US" sz="2000" dirty="0" smtClean="0"/>
              <a:t>	The steel reinforcement corrodes and expands causing the</a:t>
            </a:r>
          </a:p>
          <a:p>
            <a:pPr>
              <a:buNone/>
            </a:pPr>
            <a:r>
              <a:rPr lang="en-US" sz="2000" dirty="0" smtClean="0"/>
              <a:t>	concrete to crack, delaminate and spall (Fig. 8). This is known as </a:t>
            </a:r>
            <a:r>
              <a:rPr lang="en-US" sz="2000" i="1" dirty="0" smtClean="0"/>
              <a:t>carbonation</a:t>
            </a:r>
            <a:endParaRPr lang="en-US" sz="2000" dirty="0" smtClean="0">
              <a:latin typeface="Bell MT" pitchFamily="18" charset="0"/>
            </a:endParaRPr>
          </a:p>
        </p:txBody>
      </p:sp>
      <p:pic>
        <p:nvPicPr>
          <p:cNvPr id="51203" name="Picture 3"/>
          <p:cNvPicPr>
            <a:picLocks noChangeAspect="1" noChangeArrowheads="1"/>
          </p:cNvPicPr>
          <p:nvPr/>
        </p:nvPicPr>
        <p:blipFill>
          <a:blip r:embed="rId2" cstate="print"/>
          <a:srcRect/>
          <a:stretch>
            <a:fillRect/>
          </a:stretch>
        </p:blipFill>
        <p:spPr bwMode="auto">
          <a:xfrm>
            <a:off x="2438400" y="2895600"/>
            <a:ext cx="4343400" cy="3200400"/>
          </a:xfrm>
          <a:prstGeom prst="rect">
            <a:avLst/>
          </a:prstGeom>
          <a:noFill/>
          <a:ln w="9525">
            <a:noFill/>
            <a:miter lim="800000"/>
            <a:headEnd/>
            <a:tailEnd/>
          </a:ln>
        </p:spPr>
      </p:pic>
      <p:sp>
        <p:nvSpPr>
          <p:cNvPr id="6" name="Rectangle 5"/>
          <p:cNvSpPr/>
          <p:nvPr/>
        </p:nvSpPr>
        <p:spPr>
          <a:xfrm>
            <a:off x="1600200" y="6172200"/>
            <a:ext cx="6248400" cy="369332"/>
          </a:xfrm>
          <a:prstGeom prst="rect">
            <a:avLst/>
          </a:prstGeom>
        </p:spPr>
        <p:txBody>
          <a:bodyPr wrap="square">
            <a:spAutoFit/>
          </a:bodyPr>
          <a:lstStyle/>
          <a:p>
            <a:pPr algn="ctr"/>
            <a:r>
              <a:rPr lang="en-US" dirty="0" smtClean="0"/>
              <a:t>Fig. 8: Cracks and spalling of concrete due to carbonation</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914400"/>
            <a:ext cx="8229600" cy="362712"/>
          </a:xfrm>
        </p:spPr>
        <p:txBody>
          <a:bodyPr>
            <a:noAutofit/>
          </a:bodyPr>
          <a:lstStyle/>
          <a:p>
            <a:pPr algn="ctr"/>
            <a:r>
              <a:rPr lang="en-US" sz="2600" b="1" dirty="0" smtClean="0"/>
              <a:t>PROBLEMS IN CONCRETE MEMBERS - </a:t>
            </a:r>
            <a:r>
              <a:rPr lang="en-US" sz="2600" b="1" dirty="0" err="1" smtClean="0"/>
              <a:t>scalling</a:t>
            </a:r>
            <a:endParaRPr lang="en-US" sz="2600" b="1" dirty="0"/>
          </a:p>
        </p:txBody>
      </p:sp>
      <p:sp>
        <p:nvSpPr>
          <p:cNvPr id="3" name="Content Placeholder 2"/>
          <p:cNvSpPr>
            <a:spLocks noGrp="1"/>
          </p:cNvSpPr>
          <p:nvPr>
            <p:ph idx="1"/>
          </p:nvPr>
        </p:nvSpPr>
        <p:spPr>
          <a:xfrm>
            <a:off x="609600" y="1447800"/>
            <a:ext cx="7696200" cy="4572000"/>
          </a:xfrm>
        </p:spPr>
        <p:txBody>
          <a:bodyPr>
            <a:normAutofit/>
          </a:bodyPr>
          <a:lstStyle/>
          <a:p>
            <a:r>
              <a:rPr lang="en-US" sz="2000" dirty="0" smtClean="0"/>
              <a:t>Local flaking or peeling away of the near surface portion of hardened concrete</a:t>
            </a:r>
            <a:endParaRPr lang="en-US" sz="2000" dirty="0" smtClean="0">
              <a:latin typeface="Bell MT" pitchFamily="18" charset="0"/>
            </a:endParaRPr>
          </a:p>
        </p:txBody>
      </p:sp>
      <p:pic>
        <p:nvPicPr>
          <p:cNvPr id="1026" name="Picture 2"/>
          <p:cNvPicPr>
            <a:picLocks noChangeAspect="1" noChangeArrowheads="1"/>
          </p:cNvPicPr>
          <p:nvPr/>
        </p:nvPicPr>
        <p:blipFill>
          <a:blip r:embed="rId2" cstate="print"/>
          <a:srcRect/>
          <a:stretch>
            <a:fillRect/>
          </a:stretch>
        </p:blipFill>
        <p:spPr bwMode="auto">
          <a:xfrm>
            <a:off x="838200" y="2438400"/>
            <a:ext cx="3867150" cy="2886075"/>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4953000" y="2438400"/>
            <a:ext cx="3867150" cy="2895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914400"/>
            <a:ext cx="8229600" cy="362712"/>
          </a:xfrm>
        </p:spPr>
        <p:txBody>
          <a:bodyPr>
            <a:noAutofit/>
          </a:bodyPr>
          <a:lstStyle/>
          <a:p>
            <a:pPr algn="ctr"/>
            <a:r>
              <a:rPr lang="en-US" sz="2600" b="1" dirty="0" smtClean="0"/>
              <a:t>PROBLEMS IN CONCRETE MEMBERS - cracking</a:t>
            </a:r>
            <a:endParaRPr lang="en-US" sz="2600" b="1" dirty="0"/>
          </a:p>
        </p:txBody>
      </p:sp>
      <p:sp>
        <p:nvSpPr>
          <p:cNvPr id="3" name="Content Placeholder 2"/>
          <p:cNvSpPr>
            <a:spLocks noGrp="1"/>
          </p:cNvSpPr>
          <p:nvPr>
            <p:ph idx="1"/>
          </p:nvPr>
        </p:nvSpPr>
        <p:spPr>
          <a:xfrm>
            <a:off x="609600" y="1447800"/>
            <a:ext cx="7696200" cy="4572000"/>
          </a:xfrm>
        </p:spPr>
        <p:txBody>
          <a:bodyPr>
            <a:normAutofit/>
          </a:bodyPr>
          <a:lstStyle/>
          <a:p>
            <a:r>
              <a:rPr lang="en-US" sz="2000" b="1" dirty="0" smtClean="0"/>
              <a:t>CORROSION INDUCED</a:t>
            </a:r>
          </a:p>
          <a:p>
            <a:pPr>
              <a:buNone/>
            </a:pPr>
            <a:r>
              <a:rPr lang="en-US" sz="2000" dirty="0" smtClean="0"/>
              <a:t>	The steel reinforcement corrodes and expands causing the</a:t>
            </a:r>
          </a:p>
          <a:p>
            <a:pPr>
              <a:buNone/>
            </a:pPr>
            <a:r>
              <a:rPr lang="en-US" sz="2000" dirty="0" smtClean="0"/>
              <a:t>	concrete to crack, delaminate and spall (Fig. 8). This is known as </a:t>
            </a:r>
            <a:r>
              <a:rPr lang="en-US" sz="2000" i="1" dirty="0" smtClean="0"/>
              <a:t>carbonation</a:t>
            </a:r>
            <a:endParaRPr lang="en-US" sz="2000" dirty="0" smtClean="0">
              <a:latin typeface="Bell MT" pitchFamily="18" charset="0"/>
            </a:endParaRPr>
          </a:p>
        </p:txBody>
      </p:sp>
      <p:pic>
        <p:nvPicPr>
          <p:cNvPr id="88066" name="Picture 2"/>
          <p:cNvPicPr>
            <a:picLocks noChangeAspect="1" noChangeArrowheads="1"/>
          </p:cNvPicPr>
          <p:nvPr/>
        </p:nvPicPr>
        <p:blipFill>
          <a:blip r:embed="rId2" cstate="print"/>
          <a:srcRect/>
          <a:stretch>
            <a:fillRect/>
          </a:stretch>
        </p:blipFill>
        <p:spPr bwMode="auto">
          <a:xfrm>
            <a:off x="457200" y="3657600"/>
            <a:ext cx="7840980" cy="160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914400"/>
            <a:ext cx="8229600" cy="362712"/>
          </a:xfrm>
        </p:spPr>
        <p:txBody>
          <a:bodyPr>
            <a:noAutofit/>
          </a:bodyPr>
          <a:lstStyle/>
          <a:p>
            <a:pPr algn="ctr"/>
            <a:r>
              <a:rPr lang="en-US" sz="2600" b="1" dirty="0" smtClean="0"/>
              <a:t>PROBLEMS IN CONCRETE MEMBERS - </a:t>
            </a:r>
            <a:r>
              <a:rPr lang="en-US" sz="2800" dirty="0" smtClean="0">
                <a:latin typeface="Bell MT" pitchFamily="18" charset="0"/>
              </a:rPr>
              <a:t>Spalling</a:t>
            </a:r>
            <a:endParaRPr lang="en-US" sz="2600" b="1" dirty="0"/>
          </a:p>
        </p:txBody>
      </p:sp>
      <p:sp>
        <p:nvSpPr>
          <p:cNvPr id="3" name="Content Placeholder 2"/>
          <p:cNvSpPr>
            <a:spLocks noGrp="1"/>
          </p:cNvSpPr>
          <p:nvPr>
            <p:ph idx="1"/>
          </p:nvPr>
        </p:nvSpPr>
        <p:spPr>
          <a:xfrm>
            <a:off x="457200" y="1447800"/>
            <a:ext cx="8001000" cy="4572000"/>
          </a:xfrm>
        </p:spPr>
        <p:txBody>
          <a:bodyPr>
            <a:normAutofit/>
          </a:bodyPr>
          <a:lstStyle/>
          <a:p>
            <a:r>
              <a:rPr lang="en-US" sz="2400" dirty="0" smtClean="0"/>
              <a:t>Occurs when a segment of the concrete surface, frequently a rough circular or oval shape, is missing.</a:t>
            </a:r>
          </a:p>
          <a:p>
            <a:r>
              <a:rPr lang="en-US" sz="2400" dirty="0" smtClean="0"/>
              <a:t>Two common causes of spalling are:</a:t>
            </a:r>
          </a:p>
          <a:p>
            <a:pPr>
              <a:buNone/>
            </a:pPr>
            <a:r>
              <a:rPr lang="en-US" sz="2400" dirty="0" smtClean="0"/>
              <a:t>	Corrosion of the reinforcement</a:t>
            </a:r>
          </a:p>
          <a:p>
            <a:pPr>
              <a:buNone/>
            </a:pPr>
            <a:r>
              <a:rPr lang="en-US" sz="2400" dirty="0" smtClean="0"/>
              <a:t>	Improperly constructed or maintained joints</a:t>
            </a:r>
          </a:p>
          <a:p>
            <a:pPr>
              <a:buNone/>
            </a:pPr>
            <a:r>
              <a:rPr lang="en-US" sz="2400" dirty="0" smtClean="0"/>
              <a:t>	Spalling may also be caused by overloading of the concrete in compression. This result in the breaking off the concrete cover to the depth of the outer layer of reinforcement.</a:t>
            </a:r>
          </a:p>
          <a:p>
            <a:pPr>
              <a:buNone/>
            </a:pPr>
            <a:r>
              <a:rPr lang="en-US" sz="2400" dirty="0" smtClean="0"/>
              <a:t>	It can be occur in areas of localized high compressive load concentrations, such as at structure supports.</a:t>
            </a:r>
          </a:p>
          <a:p>
            <a:endParaRPr lang="en-US" sz="2400"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914400"/>
            <a:ext cx="8229600" cy="362712"/>
          </a:xfrm>
        </p:spPr>
        <p:txBody>
          <a:bodyPr>
            <a:noAutofit/>
          </a:bodyPr>
          <a:lstStyle/>
          <a:p>
            <a:pPr algn="ctr"/>
            <a:r>
              <a:rPr lang="en-US" sz="2600" b="1" dirty="0" smtClean="0"/>
              <a:t>PROBLEMS IN CONCRETE MEMBERS - </a:t>
            </a:r>
            <a:r>
              <a:rPr lang="en-US" sz="2800" dirty="0" smtClean="0">
                <a:latin typeface="Bell MT" pitchFamily="18" charset="0"/>
              </a:rPr>
              <a:t>Spalling</a:t>
            </a:r>
            <a:endParaRPr lang="en-US" sz="2600" b="1" dirty="0"/>
          </a:p>
        </p:txBody>
      </p:sp>
      <p:sp>
        <p:nvSpPr>
          <p:cNvPr id="78850" name="AutoShape 2" descr="http://www.partnershipborderstudy.com/bol_old/Section%201/images/bridge-deterioration-3.jpg"/>
          <p:cNvSpPr>
            <a:spLocks noChangeAspect="1" noChangeArrowheads="1"/>
          </p:cNvSpPr>
          <p:nvPr/>
        </p:nvSpPr>
        <p:spPr bwMode="auto">
          <a:xfrm>
            <a:off x="155575" y="-1371600"/>
            <a:ext cx="4286250" cy="28575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78851" name="Picture 3"/>
          <p:cNvPicPr>
            <a:picLocks noChangeAspect="1" noChangeArrowheads="1"/>
          </p:cNvPicPr>
          <p:nvPr/>
        </p:nvPicPr>
        <p:blipFill>
          <a:blip r:embed="rId2" cstate="print"/>
          <a:srcRect/>
          <a:stretch>
            <a:fillRect/>
          </a:stretch>
        </p:blipFill>
        <p:spPr bwMode="auto">
          <a:xfrm>
            <a:off x="457200" y="1828800"/>
            <a:ext cx="3886199" cy="3581400"/>
          </a:xfrm>
          <a:prstGeom prst="rect">
            <a:avLst/>
          </a:prstGeom>
          <a:noFill/>
          <a:ln w="9525">
            <a:noFill/>
            <a:miter lim="800000"/>
            <a:headEnd/>
            <a:tailEnd/>
          </a:ln>
        </p:spPr>
      </p:pic>
      <p:sp>
        <p:nvSpPr>
          <p:cNvPr id="78853" name="AutoShape 5" descr="http://www.rebuildingamericasinfrastructure.com/userfiles/image/RAIsept2011_16.jpg"/>
          <p:cNvSpPr>
            <a:spLocks noChangeAspect="1" noChangeArrowheads="1"/>
          </p:cNvSpPr>
          <p:nvPr/>
        </p:nvSpPr>
        <p:spPr bwMode="auto">
          <a:xfrm>
            <a:off x="155575" y="-1538288"/>
            <a:ext cx="4286250" cy="32194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78854" name="Picture 6"/>
          <p:cNvPicPr>
            <a:picLocks noChangeAspect="1" noChangeArrowheads="1"/>
          </p:cNvPicPr>
          <p:nvPr/>
        </p:nvPicPr>
        <p:blipFill>
          <a:blip r:embed="rId3" cstate="print"/>
          <a:srcRect/>
          <a:stretch>
            <a:fillRect/>
          </a:stretch>
        </p:blipFill>
        <p:spPr bwMode="auto">
          <a:xfrm>
            <a:off x="4495800" y="1828800"/>
            <a:ext cx="4229100" cy="3505200"/>
          </a:xfrm>
          <a:prstGeom prst="rect">
            <a:avLst/>
          </a:prstGeom>
          <a:noFill/>
          <a:ln w="9525">
            <a:noFill/>
            <a:miter lim="800000"/>
            <a:headEnd/>
            <a:tailEnd/>
          </a:ln>
        </p:spPr>
      </p:pic>
      <p:sp>
        <p:nvSpPr>
          <p:cNvPr id="9" name="Rectangle 8"/>
          <p:cNvSpPr/>
          <p:nvPr/>
        </p:nvSpPr>
        <p:spPr>
          <a:xfrm>
            <a:off x="4800600" y="5638800"/>
            <a:ext cx="4114800" cy="646331"/>
          </a:xfrm>
          <a:prstGeom prst="rect">
            <a:avLst/>
          </a:prstGeom>
        </p:spPr>
        <p:txBody>
          <a:bodyPr wrap="square">
            <a:spAutoFit/>
          </a:bodyPr>
          <a:lstStyle/>
          <a:p>
            <a:pPr algn="ctr"/>
            <a:r>
              <a:rPr lang="en-US" b="1" i="1" dirty="0" smtClean="0"/>
              <a:t>Concrete spalling reveals severe rebar corrosion</a:t>
            </a:r>
            <a:endParaRPr lang="en-US" b="1" dirty="0"/>
          </a:p>
        </p:txBody>
      </p:sp>
      <p:sp>
        <p:nvSpPr>
          <p:cNvPr id="10" name="Rectangle 9"/>
          <p:cNvSpPr/>
          <p:nvPr/>
        </p:nvSpPr>
        <p:spPr>
          <a:xfrm>
            <a:off x="1066800" y="5638800"/>
            <a:ext cx="3005566" cy="369332"/>
          </a:xfrm>
          <a:prstGeom prst="rect">
            <a:avLst/>
          </a:prstGeom>
        </p:spPr>
        <p:txBody>
          <a:bodyPr wrap="none">
            <a:spAutoFit/>
          </a:bodyPr>
          <a:lstStyle/>
          <a:p>
            <a:r>
              <a:rPr lang="en-US" b="1" dirty="0" smtClean="0"/>
              <a:t>Spalling of concrete piling</a:t>
            </a:r>
            <a:endParaRPr lang="en-US" b="1"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BRIDGE BEARING PROBLEMS</a:t>
            </a:r>
            <a:endParaRPr lang="en-US" sz="2800" dirty="0"/>
          </a:p>
        </p:txBody>
      </p:sp>
      <p:sp>
        <p:nvSpPr>
          <p:cNvPr id="3" name="Content Placeholder 2"/>
          <p:cNvSpPr>
            <a:spLocks noGrp="1"/>
          </p:cNvSpPr>
          <p:nvPr>
            <p:ph idx="1"/>
          </p:nvPr>
        </p:nvSpPr>
        <p:spPr/>
        <p:txBody>
          <a:bodyPr/>
          <a:lstStyle/>
          <a:p>
            <a:r>
              <a:rPr lang="en-US" dirty="0" smtClean="0"/>
              <a:t>Problem of walking bearings is rather common in Malaysian bridges (Fig. 13). Each case may be unique but all happened in the situation when the bearing is not uniformly loaded.</a:t>
            </a:r>
          </a:p>
          <a:p>
            <a:r>
              <a:rPr lang="en-US" dirty="0" smtClean="0"/>
              <a:t>Many methods had been used to overcome the problem but they largely involve provision of restraint to the existing bearings.</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2" cstate="print"/>
          <a:srcRect/>
          <a:stretch>
            <a:fillRect/>
          </a:stretch>
        </p:blipFill>
        <p:spPr bwMode="auto">
          <a:xfrm>
            <a:off x="2133600" y="1219200"/>
            <a:ext cx="5469641" cy="4095750"/>
          </a:xfrm>
          <a:prstGeom prst="rect">
            <a:avLst/>
          </a:prstGeom>
          <a:noFill/>
          <a:ln w="9525">
            <a:noFill/>
            <a:miter lim="800000"/>
            <a:headEnd/>
            <a:tailEnd/>
          </a:ln>
        </p:spPr>
      </p:pic>
      <p:sp>
        <p:nvSpPr>
          <p:cNvPr id="3" name="Rectangle 2"/>
          <p:cNvSpPr/>
          <p:nvPr/>
        </p:nvSpPr>
        <p:spPr>
          <a:xfrm>
            <a:off x="2209800" y="5486400"/>
            <a:ext cx="5257800" cy="369332"/>
          </a:xfrm>
          <a:prstGeom prst="rect">
            <a:avLst/>
          </a:prstGeom>
        </p:spPr>
        <p:txBody>
          <a:bodyPr wrap="square">
            <a:spAutoFit/>
          </a:bodyPr>
          <a:lstStyle/>
          <a:p>
            <a:r>
              <a:rPr lang="en-US" dirty="0" smtClean="0"/>
              <a:t>Fig. 13: Walking of the diamond shape bearing</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81000" y="1295400"/>
            <a:ext cx="4114800" cy="5059525"/>
          </a:xfrm>
        </p:spPr>
        <p:txBody>
          <a:bodyPr>
            <a:normAutofit lnSpcReduction="10000"/>
          </a:bodyPr>
          <a:lstStyle/>
          <a:p>
            <a:r>
              <a:rPr lang="en-US" dirty="0" smtClean="0"/>
              <a:t>The problem of walking bearing mainly involves elastomeric (rubber) bearings. </a:t>
            </a:r>
          </a:p>
          <a:p>
            <a:r>
              <a:rPr lang="en-US" dirty="0" smtClean="0"/>
              <a:t>There were, however, some bearing problems related to mechanical bearings.</a:t>
            </a:r>
          </a:p>
          <a:p>
            <a:r>
              <a:rPr lang="en-US" dirty="0" smtClean="0"/>
              <a:t>In </a:t>
            </a:r>
            <a:r>
              <a:rPr lang="en-US" dirty="0" err="1" smtClean="0"/>
              <a:t>Jambatan</a:t>
            </a:r>
            <a:r>
              <a:rPr lang="en-US" dirty="0" smtClean="0"/>
              <a:t> Ahmad Shah </a:t>
            </a:r>
            <a:r>
              <a:rPr lang="en-US" dirty="0" err="1" smtClean="0"/>
              <a:t>Termeloh</a:t>
            </a:r>
            <a:r>
              <a:rPr lang="en-US" dirty="0" smtClean="0"/>
              <a:t>, the roller pins of two of the </a:t>
            </a:r>
            <a:r>
              <a:rPr lang="en-US" i="1" dirty="0" err="1" smtClean="0"/>
              <a:t>HiLoad</a:t>
            </a:r>
            <a:r>
              <a:rPr lang="en-US" i="1" dirty="0" smtClean="0"/>
              <a:t> type (a trade name) bearings were displaced</a:t>
            </a:r>
          </a:p>
        </p:txBody>
      </p:sp>
      <p:pic>
        <p:nvPicPr>
          <p:cNvPr id="41986" name="Picture 2"/>
          <p:cNvPicPr>
            <a:picLocks noGrp="1" noChangeAspect="1" noChangeArrowheads="1"/>
          </p:cNvPicPr>
          <p:nvPr>
            <p:ph sz="half" idx="2"/>
          </p:nvPr>
        </p:nvPicPr>
        <p:blipFill>
          <a:blip r:embed="rId2" cstate="print"/>
          <a:srcRect/>
          <a:stretch>
            <a:fillRect/>
          </a:stretch>
        </p:blipFill>
        <p:spPr bwMode="auto">
          <a:xfrm>
            <a:off x="4724400" y="1752600"/>
            <a:ext cx="3829050" cy="3124200"/>
          </a:xfrm>
          <a:prstGeom prst="rect">
            <a:avLst/>
          </a:prstGeom>
          <a:noFill/>
          <a:ln w="9525">
            <a:noFill/>
            <a:miter lim="800000"/>
            <a:headEnd/>
            <a:tailEnd/>
          </a:ln>
        </p:spPr>
      </p:pic>
      <p:sp>
        <p:nvSpPr>
          <p:cNvPr id="6" name="Rectangle 5"/>
          <p:cNvSpPr/>
          <p:nvPr/>
        </p:nvSpPr>
        <p:spPr>
          <a:xfrm>
            <a:off x="4800600" y="5257800"/>
            <a:ext cx="4038600" cy="646331"/>
          </a:xfrm>
          <a:prstGeom prst="rect">
            <a:avLst/>
          </a:prstGeom>
        </p:spPr>
        <p:txBody>
          <a:bodyPr wrap="square">
            <a:spAutoFit/>
          </a:bodyPr>
          <a:lstStyle/>
          <a:p>
            <a:pPr algn="ctr"/>
            <a:r>
              <a:rPr lang="en-US" dirty="0" smtClean="0"/>
              <a:t>Fig. 14: Roller pin of the mechanical bearing for Ahmad Shah Bridge</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p:cNvSpPr>
            <a:spLocks noGrp="1"/>
          </p:cNvSpPr>
          <p:nvPr>
            <p:ph idx="1"/>
          </p:nvPr>
        </p:nvSpPr>
        <p:spPr>
          <a:xfrm>
            <a:off x="304800" y="1219200"/>
            <a:ext cx="8229600" cy="4343400"/>
          </a:xfrm>
        </p:spPr>
        <p:txBody>
          <a:bodyPr>
            <a:normAutofit/>
          </a:bodyPr>
          <a:lstStyle/>
          <a:p>
            <a:r>
              <a:rPr lang="en-US" dirty="0" smtClean="0"/>
              <a:t>Scour is the removal of material from the stream bed or bank due to the erosive action of moving water in the stream. It can be general or local. </a:t>
            </a:r>
          </a:p>
          <a:p>
            <a:r>
              <a:rPr lang="en-US" dirty="0" smtClean="0"/>
              <a:t>General scour occur due to constriction to the general flow created by the structure. </a:t>
            </a:r>
          </a:p>
          <a:p>
            <a:r>
              <a:rPr lang="en-US" dirty="0" smtClean="0"/>
              <a:t>Local scour occurs as a result of an obstruction to the flow such as, a pier, an abutment or accumulation of debris such as timber log in the stream,</a:t>
            </a:r>
          </a:p>
          <a:p>
            <a:endParaRPr lang="en-US" dirty="0" smtClean="0"/>
          </a:p>
        </p:txBody>
      </p:sp>
      <p:sp>
        <p:nvSpPr>
          <p:cNvPr id="15" name="Rectangle 14"/>
          <p:cNvSpPr/>
          <p:nvPr/>
        </p:nvSpPr>
        <p:spPr>
          <a:xfrm>
            <a:off x="609600" y="609600"/>
            <a:ext cx="4362797" cy="523220"/>
          </a:xfrm>
          <a:prstGeom prst="rect">
            <a:avLst/>
          </a:prstGeom>
        </p:spPr>
        <p:txBody>
          <a:bodyPr wrap="none">
            <a:spAutoFit/>
          </a:bodyPr>
          <a:lstStyle/>
          <a:p>
            <a:r>
              <a:rPr lang="en-US" sz="2800" b="1" dirty="0" smtClean="0"/>
              <a:t>HYDRAULIC PROBLEMS</a:t>
            </a:r>
            <a:endParaRPr lang="en-US" sz="28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p:cNvSpPr>
            <a:spLocks noGrp="1"/>
          </p:cNvSpPr>
          <p:nvPr>
            <p:ph idx="1"/>
          </p:nvPr>
        </p:nvSpPr>
        <p:spPr>
          <a:xfrm>
            <a:off x="304800" y="1600200"/>
            <a:ext cx="8229600" cy="1371600"/>
          </a:xfrm>
        </p:spPr>
        <p:txBody>
          <a:bodyPr>
            <a:normAutofit/>
          </a:bodyPr>
          <a:lstStyle/>
          <a:p>
            <a:r>
              <a:rPr lang="en-US" dirty="0" smtClean="0"/>
              <a:t>Scouring of river bed, either general scour or local scour around the piers causes instability of the bridge (Fig. 16) </a:t>
            </a:r>
          </a:p>
        </p:txBody>
      </p:sp>
      <p:sp>
        <p:nvSpPr>
          <p:cNvPr id="15" name="Rectangle 14"/>
          <p:cNvSpPr/>
          <p:nvPr/>
        </p:nvSpPr>
        <p:spPr>
          <a:xfrm>
            <a:off x="609600" y="609600"/>
            <a:ext cx="4362797" cy="523220"/>
          </a:xfrm>
          <a:prstGeom prst="rect">
            <a:avLst/>
          </a:prstGeom>
        </p:spPr>
        <p:txBody>
          <a:bodyPr wrap="none">
            <a:spAutoFit/>
          </a:bodyPr>
          <a:lstStyle/>
          <a:p>
            <a:r>
              <a:rPr lang="en-US" sz="2800" b="1" dirty="0" smtClean="0"/>
              <a:t>HYDRAULIC PROBLEMS</a:t>
            </a:r>
            <a:endParaRPr lang="en-US" sz="2800" dirty="0"/>
          </a:p>
        </p:txBody>
      </p:sp>
      <p:pic>
        <p:nvPicPr>
          <p:cNvPr id="43018" name="Picture 10"/>
          <p:cNvPicPr>
            <a:picLocks noChangeAspect="1" noChangeArrowheads="1"/>
          </p:cNvPicPr>
          <p:nvPr/>
        </p:nvPicPr>
        <p:blipFill>
          <a:blip r:embed="rId2" cstate="print"/>
          <a:srcRect/>
          <a:stretch>
            <a:fillRect/>
          </a:stretch>
        </p:blipFill>
        <p:spPr bwMode="auto">
          <a:xfrm>
            <a:off x="2286000" y="2895600"/>
            <a:ext cx="4343400" cy="3200400"/>
          </a:xfrm>
          <a:prstGeom prst="rect">
            <a:avLst/>
          </a:prstGeom>
          <a:noFill/>
          <a:ln w="9525">
            <a:noFill/>
            <a:miter lim="800000"/>
            <a:headEnd/>
            <a:tailEnd/>
          </a:ln>
        </p:spPr>
      </p:pic>
      <p:sp>
        <p:nvSpPr>
          <p:cNvPr id="18" name="Rectangle 17"/>
          <p:cNvSpPr/>
          <p:nvPr/>
        </p:nvSpPr>
        <p:spPr>
          <a:xfrm>
            <a:off x="1676400" y="6248400"/>
            <a:ext cx="5410200" cy="369332"/>
          </a:xfrm>
          <a:prstGeom prst="rect">
            <a:avLst/>
          </a:prstGeom>
        </p:spPr>
        <p:txBody>
          <a:bodyPr wrap="square">
            <a:spAutoFit/>
          </a:bodyPr>
          <a:lstStyle/>
          <a:p>
            <a:r>
              <a:rPr lang="en-US" dirty="0" smtClean="0"/>
              <a:t>Fig. 16: General scouring of river bed at </a:t>
            </a:r>
            <a:r>
              <a:rPr lang="en-US" dirty="0" err="1" smtClean="0"/>
              <a:t>Sg</a:t>
            </a:r>
            <a:r>
              <a:rPr lang="en-US" dirty="0" smtClean="0"/>
              <a:t>. </a:t>
            </a:r>
            <a:r>
              <a:rPr lang="en-US" dirty="0" err="1" smtClean="0"/>
              <a:t>Jeniang</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8229600" cy="362712"/>
          </a:xfrm>
        </p:spPr>
        <p:txBody>
          <a:bodyPr>
            <a:normAutofit/>
          </a:bodyPr>
          <a:lstStyle/>
          <a:p>
            <a:pPr algn="r"/>
            <a:r>
              <a:rPr lang="en-US" sz="1400" b="1" dirty="0" smtClean="0"/>
              <a:t>Bridge Inspection</a:t>
            </a:r>
            <a:endParaRPr lang="en-US" sz="1400" b="1" dirty="0"/>
          </a:p>
        </p:txBody>
      </p:sp>
      <p:sp>
        <p:nvSpPr>
          <p:cNvPr id="3" name="Content Placeholder 2"/>
          <p:cNvSpPr>
            <a:spLocks noGrp="1"/>
          </p:cNvSpPr>
          <p:nvPr>
            <p:ph idx="1"/>
          </p:nvPr>
        </p:nvSpPr>
        <p:spPr>
          <a:xfrm>
            <a:off x="228600" y="1066800"/>
            <a:ext cx="8686800" cy="5334000"/>
          </a:xfrm>
        </p:spPr>
        <p:txBody>
          <a:bodyPr>
            <a:normAutofit lnSpcReduction="10000"/>
          </a:bodyPr>
          <a:lstStyle/>
          <a:p>
            <a:r>
              <a:rPr lang="en-US" dirty="0" smtClean="0"/>
              <a:t>The main objective of bridge inspection:</a:t>
            </a:r>
          </a:p>
          <a:p>
            <a:pPr lvl="1"/>
            <a:r>
              <a:rPr lang="en-US" dirty="0" smtClean="0"/>
              <a:t> is to ensure that the bridge continues to perform its function under  acceptable conditions of safety and with a minimum maintenance.</a:t>
            </a:r>
          </a:p>
          <a:p>
            <a:r>
              <a:rPr lang="en-US" dirty="0" smtClean="0"/>
              <a:t>Bridge inspector/designer must understand and able to identify the various type of defects, both on the materials and the bridge components.</a:t>
            </a:r>
          </a:p>
          <a:p>
            <a:r>
              <a:rPr lang="en-US" dirty="0" smtClean="0"/>
              <a:t>Several types of inspection that carried out by PWD BRIDGE UNIT </a:t>
            </a:r>
          </a:p>
          <a:p>
            <a:pPr lvl="1"/>
            <a:r>
              <a:rPr lang="en-US" dirty="0" smtClean="0"/>
              <a:t>Inventory inspection</a:t>
            </a:r>
          </a:p>
          <a:p>
            <a:pPr lvl="1"/>
            <a:r>
              <a:rPr lang="en-US" dirty="0" smtClean="0"/>
              <a:t>Annual condition inspection</a:t>
            </a:r>
          </a:p>
          <a:p>
            <a:pPr lvl="1"/>
            <a:r>
              <a:rPr lang="en-US" dirty="0" smtClean="0"/>
              <a:t>Confirmatory inspection</a:t>
            </a:r>
          </a:p>
          <a:p>
            <a:pPr lvl="1"/>
            <a:r>
              <a:rPr lang="en-US" dirty="0" smtClean="0"/>
              <a:t>Detailed inspection</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a:spLocks noGrp="1"/>
          </p:cNvSpPr>
          <p:nvPr>
            <p:ph type="sldNum" sz="quarter" idx="12"/>
          </p:nvPr>
        </p:nvSpPr>
        <p:spPr/>
        <p:txBody>
          <a:bodyPr/>
          <a:lstStyle/>
          <a:p>
            <a:fld id="{BC2DE040-F7C6-450B-BD49-A50CDCC7BEF9}" type="slidenum">
              <a:rPr lang="en-US"/>
              <a:pPr/>
              <a:t>30</a:t>
            </a:fld>
            <a:endParaRPr lang="en-US"/>
          </a:p>
        </p:txBody>
      </p:sp>
      <p:sp>
        <p:nvSpPr>
          <p:cNvPr id="313348" name="Rectangle 4"/>
          <p:cNvSpPr>
            <a:spLocks noChangeArrowheads="1"/>
          </p:cNvSpPr>
          <p:nvPr/>
        </p:nvSpPr>
        <p:spPr bwMode="auto">
          <a:xfrm>
            <a:off x="152400" y="1095375"/>
            <a:ext cx="9144000" cy="685800"/>
          </a:xfrm>
          <a:prstGeom prst="rect">
            <a:avLst/>
          </a:prstGeom>
          <a:noFill/>
          <a:ln w="9525">
            <a:noFill/>
            <a:miter lim="800000"/>
            <a:headEnd/>
            <a:tailEnd/>
          </a:ln>
          <a:effectLst/>
        </p:spPr>
        <p:txBody>
          <a:bodyPr anchor="ctr"/>
          <a:lstStyle/>
          <a:p>
            <a:pPr marL="342900" indent="-342900" algn="ctr" eaLnBrk="1" hangingPunct="1">
              <a:spcBef>
                <a:spcPct val="20000"/>
              </a:spcBef>
            </a:pPr>
            <a:r>
              <a:rPr lang="en-US" sz="2800" b="1">
                <a:latin typeface="Arial" pitchFamily="34" charset="0"/>
              </a:rPr>
              <a:t>SCOUR</a:t>
            </a:r>
            <a:r>
              <a:rPr lang="en-US" sz="2800"/>
              <a:t> is loss of ground support</a:t>
            </a:r>
            <a:r>
              <a:rPr lang="en-US" sz="3200">
                <a:solidFill>
                  <a:srgbClr val="FF0000"/>
                </a:solidFill>
              </a:rPr>
              <a:t> </a:t>
            </a:r>
          </a:p>
        </p:txBody>
      </p:sp>
      <p:pic>
        <p:nvPicPr>
          <p:cNvPr id="313350" name="Picture 6" descr="scan0003"/>
          <p:cNvPicPr>
            <a:picLocks noGrp="1" noChangeAspect="1" noChangeArrowheads="1"/>
          </p:cNvPicPr>
          <p:nvPr>
            <p:ph/>
          </p:nvPr>
        </p:nvPicPr>
        <p:blipFill>
          <a:blip r:embed="rId2" cstate="print"/>
          <a:srcRect/>
          <a:stretch>
            <a:fillRect/>
          </a:stretch>
        </p:blipFill>
        <p:spPr>
          <a:xfrm>
            <a:off x="1066800" y="1828800"/>
            <a:ext cx="6864350" cy="4114800"/>
          </a:xfrm>
          <a:noFill/>
          <a:ln w="76200">
            <a:solidFill>
              <a:srgbClr val="008000"/>
            </a:solidFill>
          </a:ln>
        </p:spPr>
      </p:pic>
      <p:sp>
        <p:nvSpPr>
          <p:cNvPr id="313352" name="Rectangle 8"/>
          <p:cNvSpPr>
            <a:spLocks noChangeArrowheads="1"/>
          </p:cNvSpPr>
          <p:nvPr/>
        </p:nvSpPr>
        <p:spPr bwMode="auto">
          <a:xfrm>
            <a:off x="1066800" y="365125"/>
            <a:ext cx="6858000" cy="685800"/>
          </a:xfrm>
          <a:prstGeom prst="rect">
            <a:avLst/>
          </a:prstGeom>
          <a:solidFill>
            <a:srgbClr val="99CCFF"/>
          </a:solidFill>
          <a:ln w="38100">
            <a:solidFill>
              <a:schemeClr val="tx1"/>
            </a:solidFill>
            <a:miter lim="800000"/>
            <a:headEnd/>
            <a:tailEnd/>
          </a:ln>
          <a:effectLst/>
        </p:spPr>
        <p:txBody>
          <a:bodyPr anchor="ctr"/>
          <a:lstStyle/>
          <a:p>
            <a:pPr algn="ctr" eaLnBrk="1" hangingPunct="1"/>
            <a:r>
              <a:rPr lang="en-US" sz="4000"/>
              <a:t>Scour</a:t>
            </a:r>
          </a:p>
        </p:txBody>
      </p:sp>
      <p:sp>
        <p:nvSpPr>
          <p:cNvPr id="313353" name="Text Box 9"/>
          <p:cNvSpPr txBox="1">
            <a:spLocks noChangeArrowheads="1"/>
          </p:cNvSpPr>
          <p:nvPr/>
        </p:nvSpPr>
        <p:spPr bwMode="auto">
          <a:xfrm>
            <a:off x="1508125" y="6061075"/>
            <a:ext cx="6035675" cy="366713"/>
          </a:xfrm>
          <a:prstGeom prst="rect">
            <a:avLst/>
          </a:prstGeom>
          <a:noFill/>
          <a:ln w="38100" algn="ctr">
            <a:noFill/>
            <a:miter lim="800000"/>
            <a:headEnd/>
            <a:tailEnd/>
          </a:ln>
          <a:effectLst/>
        </p:spPr>
        <p:txBody>
          <a:bodyPr>
            <a:spAutoFit/>
          </a:bodyPr>
          <a:lstStyle/>
          <a:p>
            <a:endParaRPr lang="en-US"/>
          </a:p>
        </p:txBody>
      </p:sp>
      <p:sp>
        <p:nvSpPr>
          <p:cNvPr id="313354" name="Text Box 10"/>
          <p:cNvSpPr txBox="1">
            <a:spLocks noChangeArrowheads="1"/>
          </p:cNvSpPr>
          <p:nvPr/>
        </p:nvSpPr>
        <p:spPr bwMode="auto">
          <a:xfrm>
            <a:off x="1431925" y="5984875"/>
            <a:ext cx="5959475" cy="366713"/>
          </a:xfrm>
          <a:prstGeom prst="rect">
            <a:avLst/>
          </a:prstGeom>
          <a:noFill/>
          <a:ln w="38100" algn="ctr">
            <a:noFill/>
            <a:miter lim="800000"/>
            <a:headEnd/>
            <a:tailEnd/>
          </a:ln>
          <a:effectLst/>
        </p:spPr>
        <p:txBody>
          <a:bodyPr>
            <a:spAutoFit/>
          </a:bodyPr>
          <a:lstStyle/>
          <a:p>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fld id="{BA564D9F-2782-4DC2-B318-AC40CEEAE35A}" type="slidenum">
              <a:rPr lang="en-US"/>
              <a:pPr/>
              <a:t>31</a:t>
            </a:fld>
            <a:endParaRPr lang="en-US"/>
          </a:p>
        </p:txBody>
      </p:sp>
      <p:sp>
        <p:nvSpPr>
          <p:cNvPr id="352258" name="Rectangle 2"/>
          <p:cNvSpPr>
            <a:spLocks noChangeArrowheads="1"/>
          </p:cNvSpPr>
          <p:nvPr/>
        </p:nvSpPr>
        <p:spPr bwMode="auto">
          <a:xfrm>
            <a:off x="990600" y="381000"/>
            <a:ext cx="6705600" cy="685800"/>
          </a:xfrm>
          <a:prstGeom prst="rect">
            <a:avLst/>
          </a:prstGeom>
          <a:solidFill>
            <a:srgbClr val="99CCFF"/>
          </a:solidFill>
          <a:ln w="38100">
            <a:solidFill>
              <a:schemeClr val="tx1"/>
            </a:solidFill>
            <a:miter lim="800000"/>
            <a:headEnd/>
            <a:tailEnd/>
          </a:ln>
          <a:effectLst/>
        </p:spPr>
        <p:txBody>
          <a:bodyPr anchor="ctr"/>
          <a:lstStyle/>
          <a:p>
            <a:pPr algn="ctr" eaLnBrk="1" hangingPunct="1"/>
            <a:r>
              <a:rPr lang="en-US" sz="4000"/>
              <a:t>Scour</a:t>
            </a:r>
          </a:p>
        </p:txBody>
      </p:sp>
      <p:sp>
        <p:nvSpPr>
          <p:cNvPr id="352261" name="Text Box 5"/>
          <p:cNvSpPr txBox="1">
            <a:spLocks noChangeArrowheads="1"/>
          </p:cNvSpPr>
          <p:nvPr/>
        </p:nvSpPr>
        <p:spPr bwMode="auto">
          <a:xfrm>
            <a:off x="6019800" y="2514600"/>
            <a:ext cx="2667000" cy="1760538"/>
          </a:xfrm>
          <a:prstGeom prst="rect">
            <a:avLst/>
          </a:prstGeom>
          <a:solidFill>
            <a:schemeClr val="bg1">
              <a:alpha val="50000"/>
            </a:schemeClr>
          </a:solidFill>
          <a:ln w="38100" algn="ctr">
            <a:noFill/>
            <a:miter lim="800000"/>
            <a:headEnd/>
            <a:tailEnd/>
          </a:ln>
          <a:effectLst/>
        </p:spPr>
        <p:txBody>
          <a:bodyPr>
            <a:spAutoFit/>
          </a:bodyPr>
          <a:lstStyle/>
          <a:p>
            <a:pPr algn="ctr" eaLnBrk="1" hangingPunct="1">
              <a:lnSpc>
                <a:spcPct val="85000"/>
              </a:lnSpc>
              <a:spcBef>
                <a:spcPct val="50000"/>
              </a:spcBef>
            </a:pPr>
            <a:r>
              <a:rPr lang="en-US" sz="2800"/>
              <a:t>“Undermining”</a:t>
            </a:r>
          </a:p>
          <a:p>
            <a:pPr algn="ctr" eaLnBrk="1" hangingPunct="1">
              <a:lnSpc>
                <a:spcPct val="85000"/>
              </a:lnSpc>
              <a:spcBef>
                <a:spcPct val="50000"/>
              </a:spcBef>
            </a:pPr>
            <a:r>
              <a:rPr lang="en-US" sz="2800"/>
              <a:t> is localized  scour under a Substructure</a:t>
            </a:r>
          </a:p>
        </p:txBody>
      </p:sp>
      <p:pic>
        <p:nvPicPr>
          <p:cNvPr id="352265" name="Picture 9" descr="MVC-017F_rev"/>
          <p:cNvPicPr>
            <a:picLocks noChangeAspect="1" noChangeArrowheads="1"/>
          </p:cNvPicPr>
          <p:nvPr/>
        </p:nvPicPr>
        <p:blipFill>
          <a:blip r:embed="rId2" cstate="print"/>
          <a:srcRect/>
          <a:stretch>
            <a:fillRect/>
          </a:stretch>
        </p:blipFill>
        <p:spPr bwMode="auto">
          <a:xfrm>
            <a:off x="1905000" y="1295400"/>
            <a:ext cx="4189413" cy="5334000"/>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5924CD5B-D5B0-4505-B4A1-D6ACD24DF49B}" type="slidenum">
              <a:rPr lang="en-US"/>
              <a:pPr/>
              <a:t>32</a:t>
            </a:fld>
            <a:endParaRPr lang="en-US"/>
          </a:p>
        </p:txBody>
      </p:sp>
      <p:sp>
        <p:nvSpPr>
          <p:cNvPr id="338946" name="Rectangle 2"/>
          <p:cNvSpPr>
            <a:spLocks noChangeArrowheads="1"/>
          </p:cNvSpPr>
          <p:nvPr/>
        </p:nvSpPr>
        <p:spPr bwMode="auto">
          <a:xfrm>
            <a:off x="5486400" y="1981200"/>
            <a:ext cx="3048000" cy="2209800"/>
          </a:xfrm>
          <a:prstGeom prst="rect">
            <a:avLst/>
          </a:prstGeom>
          <a:noFill/>
          <a:ln w="9525">
            <a:noFill/>
            <a:miter lim="800000"/>
            <a:headEnd/>
            <a:tailEnd/>
          </a:ln>
          <a:effectLst/>
        </p:spPr>
        <p:txBody>
          <a:bodyPr anchor="ctr"/>
          <a:lstStyle/>
          <a:p>
            <a:pPr eaLnBrk="1" hangingPunct="1">
              <a:spcBef>
                <a:spcPct val="20000"/>
              </a:spcBef>
            </a:pPr>
            <a:r>
              <a:rPr lang="en-US" sz="2800"/>
              <a:t>Scour failure is </a:t>
            </a:r>
            <a:r>
              <a:rPr lang="en-US" sz="2800" u="sng"/>
              <a:t>most</a:t>
            </a:r>
            <a:r>
              <a:rPr lang="en-US" sz="2800"/>
              <a:t> common in bridges that are too short</a:t>
            </a:r>
            <a:r>
              <a:rPr lang="en-US" sz="3200">
                <a:solidFill>
                  <a:srgbClr val="FF0000"/>
                </a:solidFill>
              </a:rPr>
              <a:t> </a:t>
            </a:r>
          </a:p>
        </p:txBody>
      </p:sp>
      <p:sp>
        <p:nvSpPr>
          <p:cNvPr id="338948" name="Rectangle 4"/>
          <p:cNvSpPr>
            <a:spLocks noChangeArrowheads="1"/>
          </p:cNvSpPr>
          <p:nvPr/>
        </p:nvSpPr>
        <p:spPr bwMode="auto">
          <a:xfrm>
            <a:off x="1143000" y="304800"/>
            <a:ext cx="6400800" cy="685800"/>
          </a:xfrm>
          <a:prstGeom prst="rect">
            <a:avLst/>
          </a:prstGeom>
          <a:solidFill>
            <a:srgbClr val="99CCFF"/>
          </a:solidFill>
          <a:ln w="38100">
            <a:solidFill>
              <a:schemeClr val="tx1"/>
            </a:solidFill>
            <a:miter lim="800000"/>
            <a:headEnd/>
            <a:tailEnd/>
          </a:ln>
          <a:effectLst/>
        </p:spPr>
        <p:txBody>
          <a:bodyPr anchor="ctr"/>
          <a:lstStyle/>
          <a:p>
            <a:pPr algn="ctr" eaLnBrk="1" hangingPunct="1"/>
            <a:r>
              <a:rPr lang="en-US" sz="4000"/>
              <a:t>Scour</a:t>
            </a:r>
          </a:p>
        </p:txBody>
      </p:sp>
      <p:pic>
        <p:nvPicPr>
          <p:cNvPr id="338950" name="Picture 6" descr="StackedAbut_WestGlacier1"/>
          <p:cNvPicPr>
            <a:picLocks noGrp="1" noChangeAspect="1" noChangeArrowheads="1"/>
          </p:cNvPicPr>
          <p:nvPr>
            <p:ph/>
          </p:nvPr>
        </p:nvPicPr>
        <p:blipFill>
          <a:blip r:embed="rId2" cstate="print"/>
          <a:srcRect/>
          <a:stretch>
            <a:fillRect/>
          </a:stretch>
        </p:blipFill>
        <p:spPr>
          <a:xfrm>
            <a:off x="1447800" y="1295400"/>
            <a:ext cx="3887788" cy="5181600"/>
          </a:xfrm>
          <a:noFill/>
          <a:ln w="76200">
            <a:solidFill>
              <a:srgbClr val="008000"/>
            </a:solidFill>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2"/>
          </p:nvPr>
        </p:nvSpPr>
        <p:spPr/>
        <p:txBody>
          <a:bodyPr/>
          <a:lstStyle/>
          <a:p>
            <a:fld id="{030F5044-10A0-4B11-AFD3-83BD936EF63C}" type="slidenum">
              <a:rPr lang="en-US"/>
              <a:pPr/>
              <a:t>33</a:t>
            </a:fld>
            <a:endParaRPr lang="en-US"/>
          </a:p>
        </p:txBody>
      </p:sp>
      <p:sp>
        <p:nvSpPr>
          <p:cNvPr id="556034" name="Rectangle 2"/>
          <p:cNvSpPr>
            <a:spLocks noChangeArrowheads="1"/>
          </p:cNvSpPr>
          <p:nvPr/>
        </p:nvSpPr>
        <p:spPr bwMode="auto">
          <a:xfrm>
            <a:off x="4572000" y="1371600"/>
            <a:ext cx="3733800" cy="1600200"/>
          </a:xfrm>
          <a:prstGeom prst="rect">
            <a:avLst/>
          </a:prstGeom>
          <a:noFill/>
          <a:ln w="9525">
            <a:noFill/>
            <a:miter lim="800000"/>
            <a:headEnd/>
            <a:tailEnd/>
          </a:ln>
          <a:effectLst/>
        </p:spPr>
        <p:txBody>
          <a:bodyPr anchor="ctr"/>
          <a:lstStyle/>
          <a:p>
            <a:pPr eaLnBrk="1" hangingPunct="1">
              <a:spcBef>
                <a:spcPct val="20000"/>
              </a:spcBef>
            </a:pPr>
            <a:endParaRPr lang="en-US" sz="3200">
              <a:solidFill>
                <a:srgbClr val="FF0000"/>
              </a:solidFill>
            </a:endParaRPr>
          </a:p>
        </p:txBody>
      </p:sp>
      <p:sp>
        <p:nvSpPr>
          <p:cNvPr id="556035" name="Rectangle 3"/>
          <p:cNvSpPr>
            <a:spLocks noChangeArrowheads="1"/>
          </p:cNvSpPr>
          <p:nvPr/>
        </p:nvSpPr>
        <p:spPr bwMode="auto">
          <a:xfrm>
            <a:off x="1447800" y="304800"/>
            <a:ext cx="6477000" cy="685800"/>
          </a:xfrm>
          <a:prstGeom prst="rect">
            <a:avLst/>
          </a:prstGeom>
          <a:solidFill>
            <a:srgbClr val="99CCFF"/>
          </a:solidFill>
          <a:ln w="38100">
            <a:solidFill>
              <a:schemeClr val="tx1"/>
            </a:solidFill>
            <a:miter lim="800000"/>
            <a:headEnd/>
            <a:tailEnd/>
          </a:ln>
          <a:effectLst/>
        </p:spPr>
        <p:txBody>
          <a:bodyPr anchor="ctr"/>
          <a:lstStyle/>
          <a:p>
            <a:pPr algn="ctr" eaLnBrk="1" hangingPunct="1"/>
            <a:r>
              <a:rPr lang="en-US" sz="4000"/>
              <a:t>Scour</a:t>
            </a:r>
          </a:p>
        </p:txBody>
      </p:sp>
      <p:sp>
        <p:nvSpPr>
          <p:cNvPr id="556037" name="Rectangle 5"/>
          <p:cNvSpPr>
            <a:spLocks noChangeArrowheads="1"/>
          </p:cNvSpPr>
          <p:nvPr/>
        </p:nvSpPr>
        <p:spPr bwMode="auto">
          <a:xfrm>
            <a:off x="1752600" y="5334000"/>
            <a:ext cx="6400800" cy="1373188"/>
          </a:xfrm>
          <a:prstGeom prst="rect">
            <a:avLst/>
          </a:prstGeom>
          <a:noFill/>
          <a:ln w="38100" algn="ctr">
            <a:noFill/>
            <a:miter lim="800000"/>
            <a:headEnd/>
            <a:tailEnd/>
          </a:ln>
          <a:effectLst/>
        </p:spPr>
        <p:txBody>
          <a:bodyPr>
            <a:spAutoFit/>
          </a:bodyPr>
          <a:lstStyle/>
          <a:p>
            <a:r>
              <a:rPr lang="en-US" sz="2800"/>
              <a:t>Scour failure is also common in areas where the banks are weak and unprotected by vegetation or riprap</a:t>
            </a:r>
          </a:p>
        </p:txBody>
      </p:sp>
      <p:pic>
        <p:nvPicPr>
          <p:cNvPr id="556039" name="Picture 7" descr="MVC-580F"/>
          <p:cNvPicPr>
            <a:picLocks noGrp="1" noChangeAspect="1" noChangeArrowheads="1"/>
          </p:cNvPicPr>
          <p:nvPr>
            <p:ph/>
          </p:nvPr>
        </p:nvPicPr>
        <p:blipFill>
          <a:blip r:embed="rId2" cstate="print"/>
          <a:srcRect/>
          <a:stretch>
            <a:fillRect/>
          </a:stretch>
        </p:blipFill>
        <p:spPr>
          <a:xfrm>
            <a:off x="1371600" y="1219200"/>
            <a:ext cx="6705600" cy="4086225"/>
          </a:xfrm>
          <a:noFill/>
          <a:ln w="57150">
            <a:solidFill>
              <a:schemeClr val="hlink"/>
            </a:solidFill>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12"/>
          </p:nvPr>
        </p:nvSpPr>
        <p:spPr/>
        <p:txBody>
          <a:bodyPr/>
          <a:lstStyle/>
          <a:p>
            <a:fld id="{8781F6CB-6C4F-4AC9-83DF-CDC361BD867D}" type="slidenum">
              <a:rPr lang="en-US"/>
              <a:pPr/>
              <a:t>34</a:t>
            </a:fld>
            <a:endParaRPr lang="en-US"/>
          </a:p>
        </p:txBody>
      </p:sp>
      <p:sp>
        <p:nvSpPr>
          <p:cNvPr id="377859" name="Rectangle 3"/>
          <p:cNvSpPr>
            <a:spLocks noGrp="1" noChangeArrowheads="1"/>
          </p:cNvSpPr>
          <p:nvPr>
            <p:ph type="title"/>
          </p:nvPr>
        </p:nvSpPr>
        <p:spPr>
          <a:xfrm>
            <a:off x="1524000" y="1066800"/>
            <a:ext cx="6477000" cy="685800"/>
          </a:xfrm>
          <a:solidFill>
            <a:srgbClr val="99CCFF"/>
          </a:solidFill>
          <a:ln w="38100">
            <a:solidFill>
              <a:schemeClr val="tx1"/>
            </a:solidFill>
          </a:ln>
        </p:spPr>
        <p:txBody>
          <a:bodyPr anchor="ctr"/>
          <a:lstStyle/>
          <a:p>
            <a:pPr algn="ctr"/>
            <a:r>
              <a:rPr lang="en-US" sz="4000" dirty="0" smtClean="0"/>
              <a:t> Scour</a:t>
            </a:r>
            <a:endParaRPr lang="en-US" sz="4000" dirty="0"/>
          </a:p>
        </p:txBody>
      </p:sp>
      <p:sp>
        <p:nvSpPr>
          <p:cNvPr id="377858" name="Rectangle 2"/>
          <p:cNvSpPr>
            <a:spLocks noGrp="1" noChangeArrowheads="1"/>
          </p:cNvSpPr>
          <p:nvPr>
            <p:ph type="body" sz="half" idx="1"/>
          </p:nvPr>
        </p:nvSpPr>
        <p:spPr>
          <a:xfrm>
            <a:off x="838200" y="5943600"/>
            <a:ext cx="7086600" cy="685800"/>
          </a:xfrm>
          <a:noFill/>
          <a:ln/>
        </p:spPr>
        <p:txBody>
          <a:bodyPr/>
          <a:lstStyle/>
          <a:p>
            <a:pPr lvl="1" algn="ctr">
              <a:buFontTx/>
              <a:buNone/>
            </a:pPr>
            <a:r>
              <a:rPr lang="en-US" dirty="0"/>
              <a:t>Is this substructure fully supported?</a:t>
            </a:r>
            <a:endParaRPr lang="en-US" sz="2400" dirty="0"/>
          </a:p>
        </p:txBody>
      </p:sp>
      <p:pic>
        <p:nvPicPr>
          <p:cNvPr id="377860" name="Picture 4" descr="mvc-004f"/>
          <p:cNvPicPr>
            <a:picLocks noGrp="1" noChangeAspect="1" noChangeArrowheads="1"/>
          </p:cNvPicPr>
          <p:nvPr>
            <p:ph sz="half" idx="2"/>
          </p:nvPr>
        </p:nvPicPr>
        <p:blipFill>
          <a:blip r:embed="rId3" cstate="print"/>
          <a:srcRect/>
          <a:stretch>
            <a:fillRect/>
          </a:stretch>
        </p:blipFill>
        <p:spPr>
          <a:xfrm>
            <a:off x="2286000" y="2057400"/>
            <a:ext cx="4938712" cy="3703709"/>
          </a:xfrm>
          <a:noFill/>
          <a:ln w="76200">
            <a:solidFill>
              <a:srgbClr val="008000"/>
            </a:solidFill>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p:cNvSpPr>
            <a:spLocks noGrp="1"/>
          </p:cNvSpPr>
          <p:nvPr>
            <p:ph idx="1"/>
          </p:nvPr>
        </p:nvSpPr>
        <p:spPr>
          <a:xfrm>
            <a:off x="304800" y="1295400"/>
            <a:ext cx="8229600" cy="4693920"/>
          </a:xfrm>
        </p:spPr>
        <p:txBody>
          <a:bodyPr>
            <a:normAutofit/>
          </a:bodyPr>
          <a:lstStyle/>
          <a:p>
            <a:r>
              <a:rPr lang="en-US" dirty="0" smtClean="0"/>
              <a:t>Bridge that stretch of water need to be designed to satisfy not only the structural, but also the hydraulic requirement.</a:t>
            </a:r>
          </a:p>
          <a:p>
            <a:r>
              <a:rPr lang="en-US" dirty="0" smtClean="0"/>
              <a:t>The hydraulic design includes consideration of both the capacity of the flood peak through the bridge opening as well as the ability of the bridge foundation to withstand the loading imposed on the bridge.</a:t>
            </a:r>
          </a:p>
          <a:p>
            <a:r>
              <a:rPr lang="en-US" dirty="0" smtClean="0"/>
              <a:t>The integrity of the bridges is often jeopardized when scouring occurs at its foundation.</a:t>
            </a:r>
          </a:p>
          <a:p>
            <a:r>
              <a:rPr lang="en-US" dirty="0" smtClean="0"/>
              <a:t>In Malaysia, bridge failure due to structural damage is very rare. </a:t>
            </a:r>
            <a:endParaRPr lang="en-US" dirty="0"/>
          </a:p>
        </p:txBody>
      </p:sp>
      <p:sp>
        <p:nvSpPr>
          <p:cNvPr id="15" name="Rectangle 14"/>
          <p:cNvSpPr/>
          <p:nvPr/>
        </p:nvSpPr>
        <p:spPr>
          <a:xfrm>
            <a:off x="609600" y="609600"/>
            <a:ext cx="4362797" cy="523220"/>
          </a:xfrm>
          <a:prstGeom prst="rect">
            <a:avLst/>
          </a:prstGeom>
        </p:spPr>
        <p:txBody>
          <a:bodyPr wrap="none">
            <a:spAutoFit/>
          </a:bodyPr>
          <a:lstStyle/>
          <a:p>
            <a:r>
              <a:rPr lang="en-US" sz="2800" b="1" dirty="0" smtClean="0"/>
              <a:t>HYDRAULIC PROBLEMS</a:t>
            </a:r>
            <a:endParaRPr lang="en-US" sz="28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p:cNvSpPr>
            <a:spLocks noGrp="1"/>
          </p:cNvSpPr>
          <p:nvPr>
            <p:ph idx="1"/>
          </p:nvPr>
        </p:nvSpPr>
        <p:spPr>
          <a:xfrm>
            <a:off x="304800" y="1143000"/>
            <a:ext cx="8229600" cy="4846320"/>
          </a:xfrm>
        </p:spPr>
        <p:txBody>
          <a:bodyPr>
            <a:normAutofit/>
          </a:bodyPr>
          <a:lstStyle/>
          <a:p>
            <a:r>
              <a:rPr lang="en-US" dirty="0" smtClean="0"/>
              <a:t>The main cause of bridge failure is over-topping of the bridge deck or washout of embankment during major floods.</a:t>
            </a:r>
          </a:p>
          <a:p>
            <a:r>
              <a:rPr lang="en-US" dirty="0" smtClean="0"/>
              <a:t>Hydraulic considerations are extremely important (bridges and culverts). Practicing engineers should consider the correlations between bridges failure and hydraulic requirement in their design particularly proper considerations of the fluid-sediment structure interaction. This is the main cause of foundation failure around the structure.</a:t>
            </a:r>
          </a:p>
          <a:p>
            <a:endParaRPr lang="en-US" dirty="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p:cNvSpPr>
            <a:spLocks noGrp="1"/>
          </p:cNvSpPr>
          <p:nvPr>
            <p:ph idx="1"/>
          </p:nvPr>
        </p:nvSpPr>
        <p:spPr>
          <a:xfrm>
            <a:off x="304800" y="1600200"/>
            <a:ext cx="8229600" cy="4389120"/>
          </a:xfrm>
        </p:spPr>
        <p:txBody>
          <a:bodyPr>
            <a:normAutofit/>
          </a:bodyPr>
          <a:lstStyle/>
          <a:p>
            <a:r>
              <a:rPr lang="en-US" dirty="0" smtClean="0"/>
              <a:t>The design philosophy practiced in Public Works Department build upon the considerations that bridges may fail due to:</a:t>
            </a:r>
          </a:p>
          <a:p>
            <a:pPr lvl="1"/>
            <a:r>
              <a:rPr lang="en-US" dirty="0" smtClean="0"/>
              <a:t>Inadequate flow capacity leading to over-topping of the bridge deck or, the approach embankments,</a:t>
            </a:r>
          </a:p>
          <a:p>
            <a:pPr lvl="1"/>
            <a:r>
              <a:rPr lang="en-US" dirty="0" smtClean="0"/>
              <a:t>Increased loading on the structure from water, sediment or debris; and</a:t>
            </a:r>
          </a:p>
          <a:p>
            <a:pPr lvl="1"/>
            <a:r>
              <a:rPr lang="en-US" dirty="0" smtClean="0"/>
              <a:t>Failure of the foundation or supports as a result of bridge scouring.</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p:cNvSpPr>
            <a:spLocks noGrp="1"/>
          </p:cNvSpPr>
          <p:nvPr>
            <p:ph idx="1"/>
          </p:nvPr>
        </p:nvSpPr>
        <p:spPr>
          <a:xfrm>
            <a:off x="685800" y="1143000"/>
            <a:ext cx="7848600" cy="4846320"/>
          </a:xfrm>
        </p:spPr>
        <p:txBody>
          <a:bodyPr>
            <a:normAutofit/>
          </a:bodyPr>
          <a:lstStyle/>
          <a:p>
            <a:r>
              <a:rPr lang="en-US" dirty="0" smtClean="0"/>
              <a:t>Inadequate flow capacity leading to over-topping of the bridge deck or, the approach embankments,</a:t>
            </a:r>
          </a:p>
          <a:p>
            <a:endParaRPr lang="en-US" dirty="0" smtClean="0"/>
          </a:p>
          <a:p>
            <a:pPr lvl="1"/>
            <a:r>
              <a:rPr lang="en-US" dirty="0" smtClean="0"/>
              <a:t>Solution for this problem involves the determination of the design discharge and the flow capacity. The design discharge can be calculated using either the measured stream flow data or rainfall records. Malaysia utilizes a 100-year storm for bridge design and a 50-year storm for culvert design. </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p:cNvSpPr>
            <a:spLocks noGrp="1"/>
          </p:cNvSpPr>
          <p:nvPr>
            <p:ph idx="1"/>
          </p:nvPr>
        </p:nvSpPr>
        <p:spPr>
          <a:xfrm>
            <a:off x="304800" y="1600200"/>
            <a:ext cx="8229600" cy="4389120"/>
          </a:xfrm>
        </p:spPr>
        <p:txBody>
          <a:bodyPr>
            <a:normAutofit/>
          </a:bodyPr>
          <a:lstStyle/>
          <a:p>
            <a:r>
              <a:rPr lang="en-US" dirty="0" smtClean="0"/>
              <a:t>Increased loading on the structure from water, sediment or debris; </a:t>
            </a:r>
          </a:p>
          <a:p>
            <a:pPr lvl="1"/>
            <a:r>
              <a:rPr lang="en-US" dirty="0" smtClean="0"/>
              <a:t>PWD proposes the provision of a freeboard, which is the vertical distance between the highest water level and the soffit level of the bridge deck.</a:t>
            </a:r>
          </a:p>
          <a:p>
            <a:pPr lvl="1"/>
            <a:r>
              <a:rPr lang="en-US" dirty="0" smtClean="0"/>
              <a:t>0.3 m to 1,0 m is used with the lower value for channels that are not expected to have debris or floating logs.</a:t>
            </a:r>
          </a:p>
          <a:p>
            <a:pPr lvl="1"/>
            <a:r>
              <a:rPr lang="en-US" dirty="0" smtClean="0"/>
              <a:t>If debris or floating logs are expected, the force exerted by these objects on the piers must also be considered in the design of the structure.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8229600" cy="362712"/>
          </a:xfrm>
        </p:spPr>
        <p:txBody>
          <a:bodyPr>
            <a:normAutofit/>
          </a:bodyPr>
          <a:lstStyle/>
          <a:p>
            <a:pPr algn="r"/>
            <a:r>
              <a:rPr lang="en-US" sz="1400" b="1" dirty="0" smtClean="0"/>
              <a:t>Bridge Inspection</a:t>
            </a:r>
            <a:endParaRPr lang="en-US" sz="1400" b="1" dirty="0"/>
          </a:p>
        </p:txBody>
      </p:sp>
      <p:sp>
        <p:nvSpPr>
          <p:cNvPr id="3" name="Content Placeholder 2"/>
          <p:cNvSpPr>
            <a:spLocks noGrp="1"/>
          </p:cNvSpPr>
          <p:nvPr>
            <p:ph idx="1"/>
          </p:nvPr>
        </p:nvSpPr>
        <p:spPr>
          <a:xfrm>
            <a:off x="228600" y="1066800"/>
            <a:ext cx="8686800" cy="5334000"/>
          </a:xfrm>
        </p:spPr>
        <p:txBody>
          <a:bodyPr>
            <a:normAutofit/>
          </a:bodyPr>
          <a:lstStyle/>
          <a:p>
            <a:r>
              <a:rPr lang="en-US" dirty="0" smtClean="0"/>
              <a:t>Inventory inspection</a:t>
            </a:r>
          </a:p>
          <a:p>
            <a:pPr lvl="1"/>
            <a:r>
              <a:rPr lang="en-US" dirty="0" smtClean="0"/>
              <a:t>The first inspection carried out on a particular bridge to collect data.</a:t>
            </a:r>
          </a:p>
          <a:p>
            <a:pPr lvl="1"/>
            <a:r>
              <a:rPr lang="en-US" dirty="0" smtClean="0"/>
              <a:t>Inspection is done visually and systematically</a:t>
            </a:r>
          </a:p>
          <a:p>
            <a:pPr lvl="1"/>
            <a:r>
              <a:rPr lang="en-US" dirty="0" smtClean="0"/>
              <a:t>Measurements, sketches and photographs are taken and recorded onto the inventory card.</a:t>
            </a:r>
          </a:p>
          <a:p>
            <a:r>
              <a:rPr lang="en-US" dirty="0" smtClean="0"/>
              <a:t>Annual condition inspection</a:t>
            </a:r>
          </a:p>
          <a:p>
            <a:pPr lvl="1"/>
            <a:r>
              <a:rPr lang="en-US" dirty="0" smtClean="0"/>
              <a:t>Mandatory yearly inspection- by JKR district- to ensure that bridges are safe, functional and well maintained.</a:t>
            </a:r>
          </a:p>
          <a:p>
            <a:pPr lvl="1"/>
            <a:r>
              <a:rPr lang="en-US" dirty="0" smtClean="0"/>
              <a:t>Done once a year, preferably during the period after the flood season.</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p:cNvSpPr>
            <a:spLocks noGrp="1"/>
          </p:cNvSpPr>
          <p:nvPr>
            <p:ph idx="1"/>
          </p:nvPr>
        </p:nvSpPr>
        <p:spPr>
          <a:xfrm>
            <a:off x="304800" y="1600200"/>
            <a:ext cx="8229600" cy="4389120"/>
          </a:xfrm>
        </p:spPr>
        <p:txBody>
          <a:bodyPr>
            <a:normAutofit/>
          </a:bodyPr>
          <a:lstStyle/>
          <a:p>
            <a:r>
              <a:rPr lang="en-US" dirty="0" smtClean="0"/>
              <a:t>PWD and its collaborator have indentified many ‘hydraulic defects’ in Malaysian bridges as summarized below;</a:t>
            </a:r>
          </a:p>
          <a:p>
            <a:pPr lvl="1"/>
            <a:r>
              <a:rPr lang="en-US" dirty="0" smtClean="0"/>
              <a:t>Inadequate bridge opening</a:t>
            </a:r>
          </a:p>
          <a:p>
            <a:pPr lvl="1"/>
            <a:r>
              <a:rPr lang="en-US" dirty="0" smtClean="0"/>
              <a:t>Inadequate slope protection around abutment</a:t>
            </a:r>
          </a:p>
          <a:p>
            <a:pPr lvl="1"/>
            <a:r>
              <a:rPr lang="en-US" dirty="0" smtClean="0"/>
              <a:t>Unsuitable ridge sitting at sharp bends</a:t>
            </a:r>
          </a:p>
          <a:p>
            <a:pPr lvl="1"/>
            <a:r>
              <a:rPr lang="en-US" dirty="0" smtClean="0"/>
              <a:t>Piers skewed to river flow;</a:t>
            </a:r>
          </a:p>
          <a:p>
            <a:pPr lvl="1"/>
            <a:r>
              <a:rPr lang="en-US" dirty="0" smtClean="0"/>
              <a:t>Obstacles like old bridge piers remain under bridge</a:t>
            </a:r>
          </a:p>
          <a:p>
            <a:pPr lvl="1"/>
            <a:r>
              <a:rPr lang="en-US" dirty="0" smtClean="0"/>
              <a:t>Floating logs or debris not removed; and</a:t>
            </a:r>
          </a:p>
          <a:p>
            <a:pPr lvl="1"/>
            <a:r>
              <a:rPr lang="en-US" dirty="0" smtClean="0"/>
              <a:t>Rivers and mining activities near the bridge sites.</a:t>
            </a:r>
          </a:p>
          <a:p>
            <a:pPr lvl="1"/>
            <a:endParaRPr lang="en-US" dirty="0"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p:cNvSpPr>
            <a:spLocks noGrp="1"/>
          </p:cNvSpPr>
          <p:nvPr>
            <p:ph idx="1"/>
          </p:nvPr>
        </p:nvSpPr>
        <p:spPr>
          <a:xfrm>
            <a:off x="304800" y="1600200"/>
            <a:ext cx="8229600" cy="4389120"/>
          </a:xfrm>
        </p:spPr>
        <p:txBody>
          <a:bodyPr>
            <a:normAutofit/>
          </a:bodyPr>
          <a:lstStyle/>
          <a:p>
            <a:r>
              <a:rPr lang="en-US" dirty="0" smtClean="0"/>
              <a:t>PWD has adopted the following recommendations</a:t>
            </a:r>
          </a:p>
          <a:p>
            <a:pPr lvl="1"/>
            <a:r>
              <a:rPr lang="en-US" dirty="0" smtClean="0"/>
              <a:t>The bridge structure should cross the river perpendicularly</a:t>
            </a:r>
          </a:p>
          <a:p>
            <a:pPr lvl="1"/>
            <a:r>
              <a:rPr lang="en-US" dirty="0" smtClean="0"/>
              <a:t>Abutments should not protrude into the waterway</a:t>
            </a:r>
          </a:p>
          <a:p>
            <a:pPr lvl="1"/>
            <a:r>
              <a:rPr lang="en-US" dirty="0" smtClean="0"/>
              <a:t>The number of piers in the river should e minimized</a:t>
            </a:r>
          </a:p>
          <a:p>
            <a:pPr lvl="1"/>
            <a:r>
              <a:rPr lang="en-US" dirty="0" smtClean="0"/>
              <a:t>The shape of bridge piers should, as far as possible, be oval; and</a:t>
            </a:r>
          </a:p>
          <a:p>
            <a:pPr lvl="1"/>
            <a:r>
              <a:rPr lang="en-US" dirty="0" smtClean="0"/>
              <a:t>The pile caps should be buried at least 1.2m below the expected scoured depth.</a:t>
            </a:r>
          </a:p>
          <a:p>
            <a:pPr lvl="1"/>
            <a:endParaRPr lang="en-US" dirty="0"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04800" y="1295400"/>
            <a:ext cx="8077200" cy="1432715"/>
          </a:xfrm>
        </p:spPr>
        <p:txBody>
          <a:bodyPr/>
          <a:lstStyle/>
          <a:p>
            <a:r>
              <a:rPr lang="en-US" dirty="0" smtClean="0"/>
              <a:t>Damage of bridge components by impact of vehicles is common for urban bridges. Fig. 1 and Fig. 2 show some recent examples.</a:t>
            </a:r>
            <a:endParaRPr lang="en-US" dirty="0"/>
          </a:p>
        </p:txBody>
      </p:sp>
      <p:pic>
        <p:nvPicPr>
          <p:cNvPr id="30722" name="Picture 2"/>
          <p:cNvPicPr>
            <a:picLocks noGrp="1" noChangeAspect="1" noChangeArrowheads="1"/>
          </p:cNvPicPr>
          <p:nvPr>
            <p:ph sz="half" idx="2"/>
          </p:nvPr>
        </p:nvPicPr>
        <p:blipFill>
          <a:blip r:embed="rId2" cstate="print"/>
          <a:srcRect/>
          <a:stretch>
            <a:fillRect/>
          </a:stretch>
        </p:blipFill>
        <p:spPr bwMode="auto">
          <a:xfrm>
            <a:off x="685800" y="2743200"/>
            <a:ext cx="3448050" cy="2667000"/>
          </a:xfrm>
          <a:prstGeom prst="rect">
            <a:avLst/>
          </a:prstGeom>
          <a:noFill/>
          <a:ln w="9525">
            <a:noFill/>
            <a:miter lim="800000"/>
            <a:headEnd/>
            <a:tailEnd/>
          </a:ln>
        </p:spPr>
      </p:pic>
      <p:pic>
        <p:nvPicPr>
          <p:cNvPr id="30723" name="Picture 3"/>
          <p:cNvPicPr>
            <a:picLocks noChangeAspect="1" noChangeArrowheads="1"/>
          </p:cNvPicPr>
          <p:nvPr/>
        </p:nvPicPr>
        <p:blipFill>
          <a:blip r:embed="rId3" cstate="print"/>
          <a:srcRect/>
          <a:stretch>
            <a:fillRect/>
          </a:stretch>
        </p:blipFill>
        <p:spPr bwMode="auto">
          <a:xfrm>
            <a:off x="4800600" y="2743201"/>
            <a:ext cx="3609975" cy="2590800"/>
          </a:xfrm>
          <a:prstGeom prst="rect">
            <a:avLst/>
          </a:prstGeom>
          <a:noFill/>
          <a:ln w="9525">
            <a:noFill/>
            <a:miter lim="800000"/>
            <a:headEnd/>
            <a:tailEnd/>
          </a:ln>
        </p:spPr>
      </p:pic>
      <p:sp>
        <p:nvSpPr>
          <p:cNvPr id="7" name="Rectangle 6"/>
          <p:cNvSpPr/>
          <p:nvPr/>
        </p:nvSpPr>
        <p:spPr>
          <a:xfrm>
            <a:off x="4572000" y="5486400"/>
            <a:ext cx="4343400" cy="923330"/>
          </a:xfrm>
          <a:prstGeom prst="rect">
            <a:avLst/>
          </a:prstGeom>
        </p:spPr>
        <p:txBody>
          <a:bodyPr wrap="square">
            <a:spAutoFit/>
          </a:bodyPr>
          <a:lstStyle/>
          <a:p>
            <a:pPr algn="ctr"/>
            <a:r>
              <a:rPr lang="en-US" dirty="0" smtClean="0"/>
              <a:t>Fig. 2: Damage at underside of beams of a bridge in Shah </a:t>
            </a:r>
            <a:r>
              <a:rPr lang="en-US" dirty="0" err="1" smtClean="0"/>
              <a:t>Alam</a:t>
            </a:r>
            <a:r>
              <a:rPr lang="en-US" dirty="0" smtClean="0"/>
              <a:t> due to vehicular impact</a:t>
            </a:r>
            <a:endParaRPr lang="en-US" dirty="0"/>
          </a:p>
        </p:txBody>
      </p:sp>
      <p:sp>
        <p:nvSpPr>
          <p:cNvPr id="8" name="Rectangle 7"/>
          <p:cNvSpPr/>
          <p:nvPr/>
        </p:nvSpPr>
        <p:spPr>
          <a:xfrm>
            <a:off x="152400" y="5562600"/>
            <a:ext cx="4038600" cy="646331"/>
          </a:xfrm>
          <a:prstGeom prst="rect">
            <a:avLst/>
          </a:prstGeom>
        </p:spPr>
        <p:txBody>
          <a:bodyPr wrap="square">
            <a:spAutoFit/>
          </a:bodyPr>
          <a:lstStyle/>
          <a:p>
            <a:pPr algn="ctr"/>
            <a:r>
              <a:rPr lang="en-US" dirty="0" smtClean="0"/>
              <a:t>Fig. 1: Damage at underside of a beam in K.L. due to vehicular impact</a:t>
            </a:r>
            <a:endParaRPr lang="en-US" dirty="0"/>
          </a:p>
        </p:txBody>
      </p:sp>
      <p:sp>
        <p:nvSpPr>
          <p:cNvPr id="9" name="Rectangle 8"/>
          <p:cNvSpPr/>
          <p:nvPr/>
        </p:nvSpPr>
        <p:spPr>
          <a:xfrm>
            <a:off x="609600" y="802957"/>
            <a:ext cx="3505200" cy="492443"/>
          </a:xfrm>
          <a:prstGeom prst="rect">
            <a:avLst/>
          </a:prstGeom>
        </p:spPr>
        <p:txBody>
          <a:bodyPr wrap="square">
            <a:spAutoFit/>
          </a:bodyPr>
          <a:lstStyle/>
          <a:p>
            <a:r>
              <a:rPr lang="en-US" sz="2600" b="1" dirty="0" smtClean="0"/>
              <a:t>Impact of vehicles</a:t>
            </a:r>
            <a:endParaRPr lang="en-US" sz="2600" b="1"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47800"/>
            <a:ext cx="4038600" cy="4907125"/>
          </a:xfrm>
        </p:spPr>
        <p:txBody>
          <a:bodyPr>
            <a:normAutofit fontScale="92500" lnSpcReduction="10000"/>
          </a:bodyPr>
          <a:lstStyle/>
          <a:p>
            <a:r>
              <a:rPr lang="en-US" dirty="0" smtClean="0"/>
              <a:t>Vegetations growing in bearing shelves of abutments and piers is also very common in Malaysian bridges.</a:t>
            </a:r>
          </a:p>
          <a:p>
            <a:r>
              <a:rPr lang="en-US" dirty="0" smtClean="0"/>
              <a:t>Their presence does not actually cause any physical damage to the bridge component. However, the roots tend to collect dirt and retain water which can cause long term durability problem.</a:t>
            </a:r>
            <a:endParaRPr lang="en-US" dirty="0"/>
          </a:p>
        </p:txBody>
      </p:sp>
      <p:pic>
        <p:nvPicPr>
          <p:cNvPr id="31746" name="Picture 2"/>
          <p:cNvPicPr>
            <a:picLocks noGrp="1" noChangeAspect="1" noChangeArrowheads="1"/>
          </p:cNvPicPr>
          <p:nvPr>
            <p:ph sz="half" idx="2"/>
          </p:nvPr>
        </p:nvPicPr>
        <p:blipFill>
          <a:blip r:embed="rId2" cstate="print"/>
          <a:srcRect/>
          <a:stretch>
            <a:fillRect/>
          </a:stretch>
        </p:blipFill>
        <p:spPr bwMode="auto">
          <a:xfrm>
            <a:off x="4876800" y="1600200"/>
            <a:ext cx="3629025" cy="3200400"/>
          </a:xfrm>
          <a:prstGeom prst="rect">
            <a:avLst/>
          </a:prstGeom>
          <a:noFill/>
          <a:ln w="9525">
            <a:noFill/>
            <a:miter lim="800000"/>
            <a:headEnd/>
            <a:tailEnd/>
          </a:ln>
        </p:spPr>
      </p:pic>
      <p:sp>
        <p:nvSpPr>
          <p:cNvPr id="7" name="Rectangle 6"/>
          <p:cNvSpPr/>
          <p:nvPr/>
        </p:nvSpPr>
        <p:spPr>
          <a:xfrm>
            <a:off x="4545946" y="5486400"/>
            <a:ext cx="4669996" cy="369332"/>
          </a:xfrm>
          <a:prstGeom prst="rect">
            <a:avLst/>
          </a:prstGeom>
        </p:spPr>
        <p:txBody>
          <a:bodyPr wrap="none">
            <a:spAutoFit/>
          </a:bodyPr>
          <a:lstStyle/>
          <a:p>
            <a:r>
              <a:rPr lang="en-US" dirty="0" smtClean="0"/>
              <a:t>Fig. 15: Vegetation growth at bridge abutment</a:t>
            </a:r>
            <a:endParaRPr lang="en-US" dirty="0"/>
          </a:p>
        </p:txBody>
      </p:sp>
      <p:sp>
        <p:nvSpPr>
          <p:cNvPr id="5" name="Rectangle 4"/>
          <p:cNvSpPr/>
          <p:nvPr/>
        </p:nvSpPr>
        <p:spPr>
          <a:xfrm>
            <a:off x="1600200" y="726757"/>
            <a:ext cx="3054619" cy="492443"/>
          </a:xfrm>
          <a:prstGeom prst="rect">
            <a:avLst/>
          </a:prstGeom>
        </p:spPr>
        <p:txBody>
          <a:bodyPr wrap="none">
            <a:spAutoFit/>
          </a:bodyPr>
          <a:lstStyle/>
          <a:p>
            <a:r>
              <a:rPr lang="en-US" sz="2600" b="1" dirty="0" smtClean="0"/>
              <a:t>Vegetation growth</a:t>
            </a:r>
            <a:endParaRPr lang="en-US" sz="2600" b="1"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2362200" cy="362712"/>
          </a:xfrm>
        </p:spPr>
        <p:txBody>
          <a:bodyPr>
            <a:noAutofit/>
          </a:bodyPr>
          <a:lstStyle/>
          <a:p>
            <a:r>
              <a:rPr lang="en-US" sz="2600" b="1" dirty="0" smtClean="0"/>
              <a:t>Joint problems </a:t>
            </a:r>
            <a:endParaRPr lang="en-US" sz="2600" b="1" dirty="0"/>
          </a:p>
        </p:txBody>
      </p:sp>
      <p:sp>
        <p:nvSpPr>
          <p:cNvPr id="3" name="Content Placeholder 2"/>
          <p:cNvSpPr>
            <a:spLocks noGrp="1"/>
          </p:cNvSpPr>
          <p:nvPr>
            <p:ph idx="1"/>
          </p:nvPr>
        </p:nvSpPr>
        <p:spPr>
          <a:xfrm>
            <a:off x="228600" y="1447800"/>
            <a:ext cx="8686800" cy="4572000"/>
          </a:xfrm>
        </p:spPr>
        <p:txBody>
          <a:bodyPr>
            <a:normAutofit lnSpcReduction="10000"/>
          </a:bodyPr>
          <a:lstStyle/>
          <a:p>
            <a:r>
              <a:rPr lang="en-US" dirty="0" smtClean="0">
                <a:latin typeface="Bell MT" pitchFamily="18" charset="0"/>
              </a:rPr>
              <a:t>Loose Connections</a:t>
            </a:r>
          </a:p>
          <a:p>
            <a:pPr lvl="1"/>
            <a:r>
              <a:rPr lang="en-US" dirty="0" smtClean="0">
                <a:latin typeface="Bell MT" pitchFamily="18" charset="0"/>
              </a:rPr>
              <a:t>Occur in bolted or riveted connections; and caused by corrosion of the connector plates or fasteners, excessive vibration, over stressing, cracking, or the failure of individual fasteners.</a:t>
            </a:r>
          </a:p>
          <a:p>
            <a:pPr lvl="1"/>
            <a:r>
              <a:rPr lang="en-US" dirty="0" smtClean="0">
                <a:latin typeface="Bell MT" pitchFamily="18" charset="0"/>
              </a:rPr>
              <a:t>It may sometimes not be detectable by visual inspection.</a:t>
            </a:r>
          </a:p>
          <a:p>
            <a:pPr lvl="1"/>
            <a:r>
              <a:rPr lang="en-US" dirty="0" smtClean="0">
                <a:latin typeface="Bell MT" pitchFamily="18" charset="0"/>
              </a:rPr>
              <a:t>The damage  such as cracking, excessive corrosion of the connector plates or fasteners, or permanent deformation of the connection or members framing into it, may be indications of a loose connection.</a:t>
            </a:r>
          </a:p>
          <a:p>
            <a:pPr lvl="1"/>
            <a:r>
              <a:rPr lang="en-US" dirty="0" smtClean="0">
                <a:latin typeface="Bell MT" pitchFamily="18" charset="0"/>
              </a:rPr>
              <a:t>Tapping the connection with hammer is one method of determining of the connection is loose.</a:t>
            </a:r>
          </a:p>
          <a:p>
            <a:pPr lvl="1">
              <a:buNone/>
            </a:pPr>
            <a:endParaRPr lang="en-US" dirty="0" smtClean="0">
              <a:latin typeface="Bell MT" pitchFamily="18"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2362200" cy="362712"/>
          </a:xfrm>
        </p:spPr>
        <p:txBody>
          <a:bodyPr>
            <a:noAutofit/>
          </a:bodyPr>
          <a:lstStyle/>
          <a:p>
            <a:r>
              <a:rPr lang="en-US" sz="2600" b="1" dirty="0" smtClean="0"/>
              <a:t>Joint problems </a:t>
            </a:r>
            <a:endParaRPr lang="en-US" sz="2600" b="1" dirty="0"/>
          </a:p>
        </p:txBody>
      </p:sp>
      <p:sp>
        <p:nvSpPr>
          <p:cNvPr id="3" name="Content Placeholder 2"/>
          <p:cNvSpPr>
            <a:spLocks noGrp="1"/>
          </p:cNvSpPr>
          <p:nvPr>
            <p:ph idx="1"/>
          </p:nvPr>
        </p:nvSpPr>
        <p:spPr>
          <a:xfrm>
            <a:off x="4800600" y="5181600"/>
            <a:ext cx="3886200" cy="990600"/>
          </a:xfrm>
        </p:spPr>
        <p:txBody>
          <a:bodyPr>
            <a:normAutofit/>
          </a:bodyPr>
          <a:lstStyle/>
          <a:p>
            <a:pPr algn="ctr">
              <a:buNone/>
            </a:pPr>
            <a:r>
              <a:rPr lang="en-US" dirty="0" smtClean="0"/>
              <a:t>popped up  of piece of an expansion joint.</a:t>
            </a:r>
          </a:p>
          <a:p>
            <a:endParaRPr lang="en-US" dirty="0" smtClean="0">
              <a:latin typeface="Bell MT" pitchFamily="18" charset="0"/>
            </a:endParaRPr>
          </a:p>
        </p:txBody>
      </p:sp>
      <p:sp>
        <p:nvSpPr>
          <p:cNvPr id="1026" name="AutoShape 2" descr="http://www.toledoblade.com/image/2011/07/07/300x_b1_a4-3_cCM_z/Expansion-Joint-I75.jpg"/>
          <p:cNvSpPr>
            <a:spLocks noChangeAspect="1" noChangeArrowheads="1"/>
          </p:cNvSpPr>
          <p:nvPr/>
        </p:nvSpPr>
        <p:spPr bwMode="auto">
          <a:xfrm>
            <a:off x="155575" y="-1028700"/>
            <a:ext cx="2857500" cy="21431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8" name="AutoShape 4" descr="http://www.toledoblade.com/image/2011/07/07/300x_b1_a4-3_cCM_z/Expansion-Joint-I75.jpg"/>
          <p:cNvSpPr>
            <a:spLocks noChangeAspect="1" noChangeArrowheads="1"/>
          </p:cNvSpPr>
          <p:nvPr/>
        </p:nvSpPr>
        <p:spPr bwMode="auto">
          <a:xfrm>
            <a:off x="155575" y="-1028700"/>
            <a:ext cx="2857500" cy="21431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29" name="Picture 5"/>
          <p:cNvPicPr>
            <a:picLocks noChangeAspect="1" noChangeArrowheads="1"/>
          </p:cNvPicPr>
          <p:nvPr/>
        </p:nvPicPr>
        <p:blipFill>
          <a:blip r:embed="rId2" cstate="print"/>
          <a:srcRect/>
          <a:stretch>
            <a:fillRect/>
          </a:stretch>
        </p:blipFill>
        <p:spPr bwMode="auto">
          <a:xfrm>
            <a:off x="4864443" y="1600200"/>
            <a:ext cx="3669957" cy="3200400"/>
          </a:xfrm>
          <a:prstGeom prst="rect">
            <a:avLst/>
          </a:prstGeom>
          <a:noFill/>
          <a:ln w="9525">
            <a:noFill/>
            <a:miter lim="800000"/>
            <a:headEnd/>
            <a:tailEnd/>
          </a:ln>
        </p:spPr>
      </p:pic>
      <p:sp>
        <p:nvSpPr>
          <p:cNvPr id="1031" name="AutoShape 7" descr="http://www.fhwa.dot.gov/publications/publicroads/03nov/images/moon1.jpg"/>
          <p:cNvSpPr>
            <a:spLocks noChangeAspect="1" noChangeArrowheads="1"/>
          </p:cNvSpPr>
          <p:nvPr/>
        </p:nvSpPr>
        <p:spPr bwMode="auto">
          <a:xfrm>
            <a:off x="155575" y="-1211263"/>
            <a:ext cx="3724275" cy="25241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3" name="AutoShape 9" descr="http://www.fhwa.dot.gov/publications/publicroads/03nov/images/moon1.jpg"/>
          <p:cNvSpPr>
            <a:spLocks noChangeAspect="1" noChangeArrowheads="1"/>
          </p:cNvSpPr>
          <p:nvPr/>
        </p:nvSpPr>
        <p:spPr bwMode="auto">
          <a:xfrm>
            <a:off x="155575" y="-1211263"/>
            <a:ext cx="3724275" cy="25241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34" name="Picture 10"/>
          <p:cNvPicPr>
            <a:picLocks noChangeAspect="1" noChangeArrowheads="1"/>
          </p:cNvPicPr>
          <p:nvPr/>
        </p:nvPicPr>
        <p:blipFill>
          <a:blip r:embed="rId3" cstate="print"/>
          <a:srcRect/>
          <a:stretch>
            <a:fillRect/>
          </a:stretch>
        </p:blipFill>
        <p:spPr bwMode="auto">
          <a:xfrm>
            <a:off x="914400" y="1600200"/>
            <a:ext cx="3524250" cy="3200400"/>
          </a:xfrm>
          <a:prstGeom prst="rect">
            <a:avLst/>
          </a:prstGeom>
          <a:noFill/>
          <a:ln w="9525">
            <a:noFill/>
            <a:miter lim="800000"/>
            <a:headEnd/>
            <a:tailEnd/>
          </a:ln>
        </p:spPr>
      </p:pic>
      <p:sp>
        <p:nvSpPr>
          <p:cNvPr id="10" name="Content Placeholder 2"/>
          <p:cNvSpPr txBox="1">
            <a:spLocks/>
          </p:cNvSpPr>
          <p:nvPr/>
        </p:nvSpPr>
        <p:spPr>
          <a:xfrm>
            <a:off x="685800" y="5181600"/>
            <a:ext cx="3886200" cy="609600"/>
          </a:xfrm>
          <a:prstGeom prst="rect">
            <a:avLst/>
          </a:prstGeom>
        </p:spPr>
        <p:txBody>
          <a:bodyPr vert="horz">
            <a:normAutofit/>
          </a:bodyPr>
          <a:lstStyle/>
          <a:p>
            <a:pPr marL="274320" lvl="0" indent="-274320" algn="ctr">
              <a:spcBef>
                <a:spcPct val="20000"/>
              </a:spcBef>
              <a:buClr>
                <a:schemeClr val="accent3"/>
              </a:buClr>
              <a:buSzPct val="95000"/>
            </a:pPr>
            <a:r>
              <a:rPr lang="en-US" sz="2800" dirty="0" smtClean="0"/>
              <a:t>Failure of welded joint</a:t>
            </a:r>
            <a:endParaRPr kumimoji="0" lang="en-US" sz="2600" b="0" u="none" strike="noStrike" kern="1200" cap="none" spc="0" normalizeH="0" baseline="0" noProof="0" dirty="0" smtClean="0">
              <a:ln>
                <a:noFill/>
              </a:ln>
              <a:solidFill>
                <a:schemeClr val="tx1"/>
              </a:solidFill>
              <a:effectLst/>
              <a:uLnTx/>
              <a:uFillTx/>
              <a:latin typeface="Bell MT" pitchFamily="18" charset="0"/>
              <a:ea typeface="+mn-ea"/>
              <a:cs typeface="+mn-cs"/>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914400"/>
            <a:ext cx="8229600" cy="362712"/>
          </a:xfrm>
        </p:spPr>
        <p:txBody>
          <a:bodyPr>
            <a:normAutofit fontScale="90000"/>
          </a:bodyPr>
          <a:lstStyle/>
          <a:p>
            <a:pPr algn="ctr"/>
            <a:r>
              <a:rPr lang="en-US" sz="2700" b="1" dirty="0" smtClean="0">
                <a:latin typeface="Bell MT" pitchFamily="18" charset="0"/>
              </a:rPr>
              <a:t>Types of damage</a:t>
            </a:r>
            <a:r>
              <a:rPr lang="en-US" sz="1400" b="1" dirty="0" smtClean="0"/>
              <a:t>                                                                                                                           Bridge Inspection</a:t>
            </a:r>
            <a:endParaRPr lang="en-US" sz="1400" b="1" dirty="0"/>
          </a:p>
        </p:txBody>
      </p:sp>
      <p:sp>
        <p:nvSpPr>
          <p:cNvPr id="3" name="Content Placeholder 2"/>
          <p:cNvSpPr>
            <a:spLocks noGrp="1"/>
          </p:cNvSpPr>
          <p:nvPr>
            <p:ph idx="1"/>
          </p:nvPr>
        </p:nvSpPr>
        <p:spPr>
          <a:xfrm>
            <a:off x="228600" y="1447800"/>
            <a:ext cx="8686800" cy="4572000"/>
          </a:xfrm>
        </p:spPr>
        <p:txBody>
          <a:bodyPr>
            <a:normAutofit/>
          </a:bodyPr>
          <a:lstStyle/>
          <a:p>
            <a:r>
              <a:rPr lang="en-US" dirty="0" smtClean="0">
                <a:latin typeface="Bell MT" pitchFamily="18" charset="0"/>
              </a:rPr>
              <a:t>Water leak</a:t>
            </a:r>
          </a:p>
          <a:p>
            <a:pPr lvl="1"/>
            <a:r>
              <a:rPr lang="en-US" dirty="0" smtClean="0">
                <a:latin typeface="Bell MT" pitchFamily="18" charset="0"/>
              </a:rPr>
              <a:t>The sign is indicated by dampers, fungus or mould growth and sometimes vegetation growth. </a:t>
            </a:r>
          </a:p>
          <a:p>
            <a:pPr lvl="1"/>
            <a:r>
              <a:rPr lang="en-US" dirty="0" smtClean="0">
                <a:latin typeface="Bell MT" pitchFamily="18" charset="0"/>
              </a:rPr>
              <a:t>It is also as a result of defective expansion joint,  construction joint,  porous concrete, micro-crack within concrete itself and inadequate drainage.</a:t>
            </a:r>
          </a:p>
          <a:p>
            <a:pPr lvl="1"/>
            <a:r>
              <a:rPr lang="en-US" dirty="0" smtClean="0">
                <a:latin typeface="Bell MT" pitchFamily="18" charset="0"/>
              </a:rPr>
              <a:t>Periodic wetting and drying at the leak area will eventually lead to material deterioration.</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914400"/>
            <a:ext cx="8229600" cy="362712"/>
          </a:xfrm>
        </p:spPr>
        <p:txBody>
          <a:bodyPr>
            <a:normAutofit fontScale="90000"/>
          </a:bodyPr>
          <a:lstStyle/>
          <a:p>
            <a:pPr algn="ctr"/>
            <a:r>
              <a:rPr lang="en-US" sz="2700" b="1" dirty="0" smtClean="0">
                <a:latin typeface="Bell MT" pitchFamily="18" charset="0"/>
              </a:rPr>
              <a:t>Types of damage</a:t>
            </a:r>
            <a:r>
              <a:rPr lang="en-US" sz="1400" b="1" dirty="0" smtClean="0"/>
              <a:t>                                                                                                                           Bridge Inspection</a:t>
            </a:r>
            <a:endParaRPr lang="en-US" sz="1400" b="1" dirty="0"/>
          </a:p>
        </p:txBody>
      </p:sp>
      <p:sp>
        <p:nvSpPr>
          <p:cNvPr id="3" name="Content Placeholder 2"/>
          <p:cNvSpPr>
            <a:spLocks noGrp="1"/>
          </p:cNvSpPr>
          <p:nvPr>
            <p:ph idx="1"/>
          </p:nvPr>
        </p:nvSpPr>
        <p:spPr>
          <a:xfrm>
            <a:off x="228600" y="1447800"/>
            <a:ext cx="8686800" cy="4572000"/>
          </a:xfrm>
        </p:spPr>
        <p:txBody>
          <a:bodyPr>
            <a:normAutofit/>
          </a:bodyPr>
          <a:lstStyle/>
          <a:p>
            <a:r>
              <a:rPr lang="en-US" dirty="0" smtClean="0">
                <a:latin typeface="Bell MT" pitchFamily="18" charset="0"/>
              </a:rPr>
              <a:t>Tilt/settlement</a:t>
            </a:r>
          </a:p>
          <a:p>
            <a:pPr lvl="1"/>
            <a:r>
              <a:rPr lang="en-US" dirty="0" smtClean="0">
                <a:latin typeface="Bell MT" pitchFamily="18" charset="0"/>
              </a:rPr>
              <a:t>Tilt normally occurs due to uneven settlement of foundation, displacement of pier (inclination) due to traffic impact or slip circle failure.</a:t>
            </a:r>
          </a:p>
          <a:p>
            <a:pPr lvl="1"/>
            <a:r>
              <a:rPr lang="en-US" dirty="0" smtClean="0">
                <a:latin typeface="Bell MT" pitchFamily="18" charset="0"/>
              </a:rPr>
              <a:t>The type of damage can be considered as serious and should be reported immediately.</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4800600" cy="457200"/>
          </a:xfrm>
        </p:spPr>
        <p:txBody>
          <a:bodyPr>
            <a:noAutofit/>
          </a:bodyPr>
          <a:lstStyle/>
          <a:p>
            <a:pPr algn="ctr"/>
            <a:r>
              <a:rPr lang="en-US" sz="2400" b="1" cap="all" dirty="0" smtClean="0"/>
              <a:t>Bridge Maintenance</a:t>
            </a:r>
            <a:endParaRPr lang="en-US" sz="1100" b="1" dirty="0"/>
          </a:p>
        </p:txBody>
      </p:sp>
      <p:sp>
        <p:nvSpPr>
          <p:cNvPr id="3" name="Content Placeholder 2"/>
          <p:cNvSpPr>
            <a:spLocks noGrp="1"/>
          </p:cNvSpPr>
          <p:nvPr>
            <p:ph idx="1"/>
          </p:nvPr>
        </p:nvSpPr>
        <p:spPr>
          <a:xfrm>
            <a:off x="0" y="990600"/>
            <a:ext cx="9144000" cy="5867400"/>
          </a:xfrm>
        </p:spPr>
        <p:txBody>
          <a:bodyPr>
            <a:noAutofit/>
          </a:bodyPr>
          <a:lstStyle/>
          <a:p>
            <a:r>
              <a:rPr lang="en-US" sz="2200" dirty="0" smtClean="0"/>
              <a:t>Bridge maintenance </a:t>
            </a:r>
            <a:r>
              <a:rPr lang="en-US" sz="2200" b="1" dirty="0" smtClean="0"/>
              <a:t>avoids larger scale </a:t>
            </a:r>
            <a:r>
              <a:rPr lang="en-US" sz="2200" dirty="0" smtClean="0"/>
              <a:t>work . </a:t>
            </a:r>
          </a:p>
          <a:p>
            <a:r>
              <a:rPr lang="en-US" sz="2200" dirty="0" smtClean="0"/>
              <a:t>Bridge maintenance encompasses: </a:t>
            </a:r>
          </a:p>
          <a:p>
            <a:pPr lvl="1"/>
            <a:r>
              <a:rPr lang="en-US" sz="2200" dirty="0" smtClean="0"/>
              <a:t>Cleaning activities, including annual water flush of all decks, drains, bearings, joints, pier caps, abutment seats, concrete rails, and parapets.</a:t>
            </a:r>
          </a:p>
          <a:p>
            <a:pPr lvl="1"/>
            <a:r>
              <a:rPr lang="en-US" sz="2200" dirty="0" smtClean="0"/>
              <a:t>activities such as painting, coating and sealant applications and for routine, minor deck patching and railing repairs. </a:t>
            </a:r>
          </a:p>
          <a:p>
            <a:pPr lvl="1"/>
            <a:r>
              <a:rPr lang="en-US" sz="2200" dirty="0" smtClean="0"/>
              <a:t>Technical and specialized repairs, including jacking up the structures, crack repairs, epoxy injection, repairing or adjusting bearing systems, repair and sealing of expansion joints, repair or reinforcement of main structural members to include stringers, beams, piers, pier and pile cap, abutments and footings, underwater repairs, major deck repairs, and major applications of coatings and sealants.</a:t>
            </a:r>
          </a:p>
          <a:p>
            <a:pPr lvl="1"/>
            <a:r>
              <a:rPr lang="en-US" sz="2200" dirty="0" smtClean="0"/>
              <a:t>Stream channel maintenance including debris removal, stabilizing banks and correcting erosion problems</a:t>
            </a:r>
            <a:endParaRPr lang="en-US" sz="2200"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914400"/>
            <a:ext cx="8229600" cy="362712"/>
          </a:xfrm>
        </p:spPr>
        <p:txBody>
          <a:bodyPr>
            <a:noAutofit/>
          </a:bodyPr>
          <a:lstStyle/>
          <a:p>
            <a:pPr algn="ctr"/>
            <a:r>
              <a:rPr lang="en-US" sz="2400" b="1" cap="all" dirty="0" smtClean="0"/>
              <a:t>Bridge Maintenance                                                          </a:t>
            </a:r>
            <a:r>
              <a:rPr lang="en-US" sz="2400" b="1" dirty="0" smtClean="0"/>
              <a:t>  </a:t>
            </a:r>
            <a:r>
              <a:rPr lang="en-US" sz="1100" b="1" dirty="0" smtClean="0"/>
              <a:t>Bridge maintenance</a:t>
            </a:r>
            <a:endParaRPr lang="en-US" sz="1100" b="1" dirty="0"/>
          </a:p>
        </p:txBody>
      </p:sp>
      <p:sp>
        <p:nvSpPr>
          <p:cNvPr id="3" name="Content Placeholder 2"/>
          <p:cNvSpPr>
            <a:spLocks noGrp="1"/>
          </p:cNvSpPr>
          <p:nvPr>
            <p:ph idx="1"/>
          </p:nvPr>
        </p:nvSpPr>
        <p:spPr>
          <a:xfrm>
            <a:off x="228600" y="1447800"/>
            <a:ext cx="8686800" cy="4572000"/>
          </a:xfrm>
        </p:spPr>
        <p:txBody>
          <a:bodyPr>
            <a:normAutofit/>
          </a:bodyPr>
          <a:lstStyle/>
          <a:p>
            <a:r>
              <a:rPr lang="en-US" dirty="0" smtClean="0"/>
              <a:t>In Malaysia, the Department of Work (JKR) issues an illustrated guide to classify the type and severity of the various defects in construction bridges.</a:t>
            </a:r>
          </a:p>
          <a:p>
            <a:r>
              <a:rPr lang="en-US" dirty="0" smtClean="0"/>
              <a:t>It is important to get fuller information about the rates of deterioration. If deterioration is neglected it will get worse.</a:t>
            </a:r>
          </a:p>
          <a:p>
            <a:pPr>
              <a:buNone/>
            </a:pPr>
            <a:r>
              <a:rPr lang="en-US" dirty="0" smtClean="0"/>
              <a:t> ** It is invariably more economical to repair sooner rather than later and before the need of replacement.</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8229600" cy="362712"/>
          </a:xfrm>
        </p:spPr>
        <p:txBody>
          <a:bodyPr>
            <a:normAutofit/>
          </a:bodyPr>
          <a:lstStyle/>
          <a:p>
            <a:pPr algn="r"/>
            <a:r>
              <a:rPr lang="en-US" sz="1400" b="1" dirty="0" smtClean="0"/>
              <a:t>Bridge Inspection</a:t>
            </a:r>
            <a:endParaRPr lang="en-US" sz="1400" b="1" dirty="0"/>
          </a:p>
        </p:txBody>
      </p:sp>
      <p:sp>
        <p:nvSpPr>
          <p:cNvPr id="3" name="Content Placeholder 2"/>
          <p:cNvSpPr>
            <a:spLocks noGrp="1"/>
          </p:cNvSpPr>
          <p:nvPr>
            <p:ph idx="1"/>
          </p:nvPr>
        </p:nvSpPr>
        <p:spPr>
          <a:xfrm>
            <a:off x="228600" y="990600"/>
            <a:ext cx="8686800" cy="5410200"/>
          </a:xfrm>
        </p:spPr>
        <p:txBody>
          <a:bodyPr>
            <a:normAutofit fontScale="92500" lnSpcReduction="10000"/>
          </a:bodyPr>
          <a:lstStyle/>
          <a:p>
            <a:r>
              <a:rPr lang="en-US" dirty="0" smtClean="0"/>
              <a:t>Confirmatory inspection</a:t>
            </a:r>
          </a:p>
          <a:p>
            <a:pPr lvl="1"/>
            <a:r>
              <a:rPr lang="en-US" dirty="0" smtClean="0"/>
              <a:t>This inspection follows the annual condition inspection, to ensure reporting done by the tea, (district) are consistent with the established rating criteria on those bridges which are reported to be defective. This is carried out by inspection team from the bridge unit.</a:t>
            </a:r>
          </a:p>
          <a:p>
            <a:pPr lvl="1"/>
            <a:r>
              <a:rPr lang="en-US" dirty="0" smtClean="0"/>
              <a:t>The inspection enable the bridge unit to prepare the </a:t>
            </a:r>
            <a:r>
              <a:rPr lang="en-US" dirty="0" err="1" smtClean="0"/>
              <a:t>programme</a:t>
            </a:r>
            <a:r>
              <a:rPr lang="en-US" dirty="0" smtClean="0"/>
              <a:t> for detailed inspection.</a:t>
            </a:r>
          </a:p>
          <a:p>
            <a:r>
              <a:rPr lang="en-US" dirty="0" smtClean="0"/>
              <a:t>Detailed inspection</a:t>
            </a:r>
          </a:p>
          <a:p>
            <a:pPr lvl="1"/>
            <a:r>
              <a:rPr lang="en-US" dirty="0" smtClean="0"/>
              <a:t>Will be carried out by engineers from bridge unit after confirmatory inspection identified the need for bridge to be rehabilitated. </a:t>
            </a:r>
          </a:p>
          <a:p>
            <a:pPr lvl="1"/>
            <a:r>
              <a:rPr lang="en-US" dirty="0" smtClean="0"/>
              <a:t>Defects inspection , testing samples of defective materials and partly to assess the cause and extent of damage. Recommendations will then be made on the most feasible rehabilitation methods.</a:t>
            </a: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0"/>
            <a:ext cx="8229600" cy="362712"/>
          </a:xfrm>
        </p:spPr>
        <p:txBody>
          <a:bodyPr>
            <a:noAutofit/>
          </a:bodyPr>
          <a:lstStyle/>
          <a:p>
            <a:pPr algn="ctr"/>
            <a:r>
              <a:rPr lang="en-US" sz="2400" b="1" cap="all" dirty="0" smtClean="0"/>
              <a:t>      Bridge Maintenance                                        </a:t>
            </a:r>
            <a:r>
              <a:rPr lang="en-US" sz="2400" b="1" dirty="0" smtClean="0"/>
              <a:t> </a:t>
            </a:r>
            <a:r>
              <a:rPr lang="en-US" sz="1100" b="1" dirty="0" smtClean="0"/>
              <a:t>Bridge maintenance </a:t>
            </a:r>
            <a:endParaRPr lang="en-US" sz="1100" b="1" dirty="0"/>
          </a:p>
        </p:txBody>
      </p:sp>
      <p:sp>
        <p:nvSpPr>
          <p:cNvPr id="3" name="Content Placeholder 2"/>
          <p:cNvSpPr>
            <a:spLocks noGrp="1"/>
          </p:cNvSpPr>
          <p:nvPr>
            <p:ph idx="1"/>
          </p:nvPr>
        </p:nvSpPr>
        <p:spPr>
          <a:xfrm>
            <a:off x="228600" y="1447800"/>
            <a:ext cx="8686800" cy="5257800"/>
          </a:xfrm>
        </p:spPr>
        <p:txBody>
          <a:bodyPr>
            <a:normAutofit fontScale="85000" lnSpcReduction="20000"/>
          </a:bodyPr>
          <a:lstStyle/>
          <a:p>
            <a:pPr algn="just" eaLnBrk="0" hangingPunct="0">
              <a:spcBef>
                <a:spcPct val="50000"/>
              </a:spcBef>
              <a:buClrTx/>
              <a:buFontTx/>
              <a:buChar char="•"/>
            </a:pPr>
            <a:r>
              <a:rPr lang="en-US" dirty="0" smtClean="0"/>
              <a:t>The initial cost and maintenance cost over the life of the bridge govern when comparing the economics of different bridge types.</a:t>
            </a:r>
          </a:p>
          <a:p>
            <a:pPr algn="just" eaLnBrk="0" hangingPunct="0">
              <a:spcBef>
                <a:spcPct val="50000"/>
              </a:spcBef>
              <a:buClrTx/>
              <a:buFontTx/>
              <a:buChar char="•"/>
            </a:pPr>
            <a:r>
              <a:rPr lang="en-US" dirty="0" smtClean="0"/>
              <a:t>A general rule is that the bridge with the minimum number of spans, fewest deck joints, and widest spacing of girders will be the most economical.</a:t>
            </a:r>
          </a:p>
          <a:p>
            <a:pPr algn="just" eaLnBrk="0" hangingPunct="0">
              <a:spcBef>
                <a:spcPct val="50000"/>
              </a:spcBef>
              <a:buClrTx/>
              <a:buFontTx/>
              <a:buChar char="•"/>
            </a:pPr>
            <a:r>
              <a:rPr lang="en-US" dirty="0" smtClean="0"/>
              <a:t>For Example: </a:t>
            </a:r>
          </a:p>
          <a:p>
            <a:pPr algn="just" eaLnBrk="0" hangingPunct="0">
              <a:spcBef>
                <a:spcPct val="50000"/>
              </a:spcBef>
              <a:buClrTx/>
              <a:buNone/>
            </a:pPr>
            <a:r>
              <a:rPr lang="en-US" dirty="0" smtClean="0"/>
              <a:t>	(1) By reducing the number of spans in a bridge layout by one span, the construction cost of one pier is eliminated. </a:t>
            </a:r>
          </a:p>
          <a:p>
            <a:pPr algn="just" eaLnBrk="0" hangingPunct="0">
              <a:spcBef>
                <a:spcPct val="50000"/>
              </a:spcBef>
              <a:buClrTx/>
              <a:buNone/>
            </a:pPr>
            <a:r>
              <a:rPr lang="en-US" dirty="0" smtClean="0"/>
              <a:t>	(2) Deck joints are a high maintenance cost item, so minimizing their number will reduce the life cycle cost of the bridge. </a:t>
            </a:r>
          </a:p>
          <a:p>
            <a:pPr algn="just" eaLnBrk="0" hangingPunct="0">
              <a:spcBef>
                <a:spcPct val="50000"/>
              </a:spcBef>
              <a:buClrTx/>
              <a:buNone/>
            </a:pPr>
            <a:r>
              <a:rPr lang="en-US" dirty="0" smtClean="0"/>
              <a:t>	(3) When using the empirical design of bridge decks in the AASHTO (1994) LRFD Specifications, the same reinforcement is used for deck spans up to 4.1m. Therefore, there is little cost increase in the deck for wider spacing for girders and fewer girders means less cost although at the “expense” of deeper sections.</a:t>
            </a:r>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0"/>
            <a:ext cx="8229600" cy="362712"/>
          </a:xfrm>
        </p:spPr>
        <p:txBody>
          <a:bodyPr>
            <a:noAutofit/>
          </a:bodyPr>
          <a:lstStyle/>
          <a:p>
            <a:pPr algn="ctr"/>
            <a:r>
              <a:rPr lang="en-US" sz="2400" b="1" cap="all" dirty="0" smtClean="0"/>
              <a:t>      Bridge Maintenance                                        </a:t>
            </a:r>
            <a:r>
              <a:rPr lang="en-US" sz="2400" b="1" dirty="0" smtClean="0"/>
              <a:t> </a:t>
            </a:r>
            <a:r>
              <a:rPr lang="en-US" sz="1100" b="1" dirty="0" smtClean="0"/>
              <a:t>Bridge maintenance </a:t>
            </a:r>
            <a:endParaRPr lang="en-US" sz="1100" b="1" dirty="0"/>
          </a:p>
        </p:txBody>
      </p:sp>
      <p:sp>
        <p:nvSpPr>
          <p:cNvPr id="3" name="Content Placeholder 2"/>
          <p:cNvSpPr>
            <a:spLocks noGrp="1"/>
          </p:cNvSpPr>
          <p:nvPr>
            <p:ph idx="1"/>
          </p:nvPr>
        </p:nvSpPr>
        <p:spPr>
          <a:xfrm>
            <a:off x="228600" y="1447800"/>
            <a:ext cx="8686800" cy="5257800"/>
          </a:xfrm>
        </p:spPr>
        <p:txBody>
          <a:bodyPr>
            <a:normAutofit/>
          </a:bodyPr>
          <a:lstStyle/>
          <a:p>
            <a:pPr eaLnBrk="0" hangingPunct="0">
              <a:spcBef>
                <a:spcPct val="50000"/>
              </a:spcBef>
              <a:buClrTx/>
              <a:buFontTx/>
              <a:buChar char="•"/>
            </a:pPr>
            <a:r>
              <a:rPr lang="en-US" dirty="0" smtClean="0"/>
              <a:t>Generally, concrete structures require less maintenance than steel structure. The cost and hazard of maintenance painting of steel structures should be considered in type selection studies.</a:t>
            </a:r>
          </a:p>
          <a:p>
            <a:pPr eaLnBrk="0" hangingPunct="0">
              <a:spcBef>
                <a:spcPct val="50000"/>
              </a:spcBef>
              <a:buClrTx/>
              <a:buFontTx/>
              <a:buChar char="•"/>
            </a:pPr>
            <a:r>
              <a:rPr lang="en-US" dirty="0" smtClean="0"/>
              <a:t>One effective way to reduce the overall project cost is to allow contractors to propose an alternative design or designs.</a:t>
            </a:r>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14400"/>
            <a:ext cx="7924800" cy="362712"/>
          </a:xfrm>
        </p:spPr>
        <p:txBody>
          <a:bodyPr>
            <a:noAutofit/>
          </a:bodyPr>
          <a:lstStyle/>
          <a:p>
            <a:r>
              <a:rPr lang="en-US" sz="2400" b="1" cap="all" dirty="0" smtClean="0"/>
              <a:t>Measures to improved durability</a:t>
            </a:r>
            <a:endParaRPr lang="en-US" sz="1100" b="1" dirty="0"/>
          </a:p>
        </p:txBody>
      </p:sp>
      <p:sp>
        <p:nvSpPr>
          <p:cNvPr id="3" name="Content Placeholder 2"/>
          <p:cNvSpPr>
            <a:spLocks noGrp="1"/>
          </p:cNvSpPr>
          <p:nvPr>
            <p:ph idx="1"/>
          </p:nvPr>
        </p:nvSpPr>
        <p:spPr>
          <a:xfrm>
            <a:off x="228600" y="1447800"/>
            <a:ext cx="8686800" cy="4572000"/>
          </a:xfrm>
        </p:spPr>
        <p:txBody>
          <a:bodyPr>
            <a:normAutofit/>
          </a:bodyPr>
          <a:lstStyle/>
          <a:p>
            <a:r>
              <a:rPr lang="en-US" dirty="0" smtClean="0"/>
              <a:t>Better concrete covers to reinforcement</a:t>
            </a:r>
          </a:p>
          <a:p>
            <a:r>
              <a:rPr lang="en-US" dirty="0" smtClean="0"/>
              <a:t>Bridge deck water proofing</a:t>
            </a:r>
          </a:p>
          <a:p>
            <a:r>
              <a:rPr lang="en-US" dirty="0" smtClean="0"/>
              <a:t>Durability improvement by using high-strength concrete or high-performance concrete (HSC/HPC) as well as new durability designs for concrete bridges in harsh environments - concrete bridges suffering corrosion in coastal areas</a:t>
            </a:r>
          </a:p>
          <a:p>
            <a:endParaRPr lang="en-US" dirty="0" smtClean="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914400"/>
            <a:ext cx="8229600" cy="362712"/>
          </a:xfrm>
        </p:spPr>
        <p:txBody>
          <a:bodyPr>
            <a:noAutofit/>
          </a:bodyPr>
          <a:lstStyle/>
          <a:p>
            <a:pPr algn="ctr"/>
            <a:r>
              <a:rPr lang="en-US" sz="2400" b="1" cap="all" dirty="0" smtClean="0"/>
              <a:t>BRIDGE Repair                                                                        </a:t>
            </a:r>
            <a:r>
              <a:rPr lang="en-US" sz="1100" b="1" dirty="0" smtClean="0"/>
              <a:t>Bridge maintenance</a:t>
            </a:r>
            <a:endParaRPr lang="en-US" sz="1100" b="1" dirty="0"/>
          </a:p>
        </p:txBody>
      </p:sp>
      <p:sp>
        <p:nvSpPr>
          <p:cNvPr id="3" name="Content Placeholder 2"/>
          <p:cNvSpPr>
            <a:spLocks noGrp="1"/>
          </p:cNvSpPr>
          <p:nvPr>
            <p:ph idx="1"/>
          </p:nvPr>
        </p:nvSpPr>
        <p:spPr>
          <a:xfrm>
            <a:off x="228600" y="1447800"/>
            <a:ext cx="8686800" cy="4572000"/>
          </a:xfrm>
        </p:spPr>
        <p:txBody>
          <a:bodyPr>
            <a:normAutofit/>
          </a:bodyPr>
          <a:lstStyle/>
          <a:p>
            <a:r>
              <a:rPr lang="en-US" dirty="0" smtClean="0"/>
              <a:t>Repairs Using Treated Wood Products:</a:t>
            </a:r>
          </a:p>
          <a:p>
            <a:pPr lvl="1"/>
            <a:r>
              <a:rPr lang="en-US" dirty="0" smtClean="0"/>
              <a:t>If treated wood is to be used, ensure it has been treated with a wood preservative appropriate for the project. Certain wood treatments (e.g., creosote) must not be used in or near freshwater.</a:t>
            </a:r>
          </a:p>
          <a:p>
            <a:pPr lvl="1"/>
            <a:r>
              <a:rPr lang="en-US" dirty="0" smtClean="0"/>
              <a:t>If treated timber must be cut to size, ensure cutting takes place away from the bridge and watercourse. </a:t>
            </a:r>
          </a:p>
          <a:p>
            <a:pPr lvl="1"/>
            <a:r>
              <a:rPr lang="en-US" dirty="0" smtClean="0"/>
              <a:t>Treated sawdust is harmful to aquatic organisms and must be prevented from entering any watercourse.</a:t>
            </a:r>
          </a:p>
          <a:p>
            <a:pPr lvl="1"/>
            <a:r>
              <a:rPr lang="en-US" dirty="0" smtClean="0"/>
              <a:t>Wood preservatives should not be applied over water</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914400"/>
            <a:ext cx="8229600" cy="362712"/>
          </a:xfrm>
        </p:spPr>
        <p:txBody>
          <a:bodyPr>
            <a:noAutofit/>
          </a:bodyPr>
          <a:lstStyle/>
          <a:p>
            <a:pPr algn="ctr"/>
            <a:r>
              <a:rPr lang="en-US" sz="2400" b="1" cap="all" dirty="0" smtClean="0"/>
              <a:t>BRIDGE Repair                                                                        </a:t>
            </a:r>
            <a:r>
              <a:rPr lang="en-US" sz="1100" b="1" dirty="0" smtClean="0"/>
              <a:t>Bridge maintenance</a:t>
            </a:r>
            <a:endParaRPr lang="en-US" sz="1100" b="1" dirty="0"/>
          </a:p>
        </p:txBody>
      </p:sp>
      <p:sp>
        <p:nvSpPr>
          <p:cNvPr id="3" name="Content Placeholder 2"/>
          <p:cNvSpPr>
            <a:spLocks noGrp="1"/>
          </p:cNvSpPr>
          <p:nvPr>
            <p:ph idx="1"/>
          </p:nvPr>
        </p:nvSpPr>
        <p:spPr>
          <a:xfrm>
            <a:off x="228600" y="1447800"/>
            <a:ext cx="8686800" cy="5181600"/>
          </a:xfrm>
        </p:spPr>
        <p:txBody>
          <a:bodyPr>
            <a:normAutofit fontScale="92500"/>
          </a:bodyPr>
          <a:lstStyle/>
          <a:p>
            <a:r>
              <a:rPr lang="en-US" dirty="0" smtClean="0"/>
              <a:t>Repairs Using Cement-based Products:</a:t>
            </a:r>
          </a:p>
          <a:p>
            <a:pPr lvl="1"/>
            <a:r>
              <a:rPr lang="en-US" dirty="0" smtClean="0"/>
              <a:t>If cement-based products are used for repairs of structures in or near water (i.e., bridge abutments) strict protocols must be followed to prevent the introduction of raw product or wash water to a watercourse.</a:t>
            </a:r>
          </a:p>
          <a:p>
            <a:pPr lvl="1"/>
            <a:r>
              <a:rPr lang="en-US" dirty="0" smtClean="0"/>
              <a:t>The concrete works should be isolated from water with a waterproof barrier (e.g., polyethylene sheets and wood forms or sealed sandbag coffer dams) to prevent </a:t>
            </a:r>
            <a:r>
              <a:rPr lang="en-US" dirty="0" err="1" smtClean="0"/>
              <a:t>leachate</a:t>
            </a:r>
            <a:r>
              <a:rPr lang="en-US" dirty="0" smtClean="0"/>
              <a:t> generation and contain </a:t>
            </a:r>
            <a:r>
              <a:rPr lang="en-US" dirty="0" err="1" smtClean="0"/>
              <a:t>leachate</a:t>
            </a:r>
            <a:r>
              <a:rPr lang="en-US" dirty="0" smtClean="0"/>
              <a:t> and raw materials for the duration of the product curing period (a minimum of 72 hrs).</a:t>
            </a:r>
          </a:p>
          <a:p>
            <a:pPr lvl="1"/>
            <a:r>
              <a:rPr lang="en-US" dirty="0" smtClean="0"/>
              <a:t>If your repair works are small and in areas away from the wetted portion of the watercourse, isolation of the site is as simple as ensuring that any wash water generated from the repaired area is prevented from entering bridge drains and watercourses.</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914400"/>
            <a:ext cx="8229600" cy="362712"/>
          </a:xfrm>
        </p:spPr>
        <p:txBody>
          <a:bodyPr>
            <a:noAutofit/>
          </a:bodyPr>
          <a:lstStyle/>
          <a:p>
            <a:pPr algn="ctr"/>
            <a:r>
              <a:rPr lang="en-US" sz="2400" b="1" cap="all" dirty="0" smtClean="0"/>
              <a:t>Repair technique                                                                </a:t>
            </a:r>
            <a:r>
              <a:rPr lang="en-US" sz="2400" b="1" dirty="0" smtClean="0"/>
              <a:t>  </a:t>
            </a:r>
            <a:r>
              <a:rPr lang="en-US" sz="1100" b="1" dirty="0" smtClean="0"/>
              <a:t>Bridge maintenance</a:t>
            </a:r>
            <a:endParaRPr lang="en-US" sz="1100" b="1" dirty="0"/>
          </a:p>
        </p:txBody>
      </p:sp>
      <p:sp>
        <p:nvSpPr>
          <p:cNvPr id="3" name="Content Placeholder 2"/>
          <p:cNvSpPr>
            <a:spLocks noGrp="1"/>
          </p:cNvSpPr>
          <p:nvPr>
            <p:ph idx="1"/>
          </p:nvPr>
        </p:nvSpPr>
        <p:spPr>
          <a:xfrm>
            <a:off x="228600" y="1447800"/>
            <a:ext cx="8686800" cy="4572000"/>
          </a:xfrm>
        </p:spPr>
        <p:txBody>
          <a:bodyPr>
            <a:normAutofit/>
          </a:bodyPr>
          <a:lstStyle/>
          <a:p>
            <a:r>
              <a:rPr lang="en-US" dirty="0" smtClean="0"/>
              <a:t>Deterioration of </a:t>
            </a:r>
            <a:r>
              <a:rPr lang="en-US" dirty="0" err="1" smtClean="0"/>
              <a:t>unwaterproofed</a:t>
            </a:r>
            <a:r>
              <a:rPr lang="en-US" dirty="0" smtClean="0"/>
              <a:t> bridge decks was more obvious than the waterproofed bridge decks.</a:t>
            </a:r>
          </a:p>
          <a:p>
            <a:r>
              <a:rPr lang="en-US" dirty="0" smtClean="0"/>
              <a:t>Repair technique grew from traditional building practice using Portland cement mortar.</a:t>
            </a:r>
          </a:p>
          <a:p>
            <a:r>
              <a:rPr lang="en-US" dirty="0" smtClean="0"/>
              <a:t>Epoxy resins – offer good strength, adhesion and impermeability </a:t>
            </a:r>
          </a:p>
          <a:p>
            <a:r>
              <a:rPr lang="en-US" dirty="0" smtClean="0"/>
              <a:t>Polyester resins</a:t>
            </a:r>
          </a:p>
          <a:p>
            <a:endParaRPr lang="en-US" dirty="0" smtClean="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914400"/>
            <a:ext cx="8229600" cy="362712"/>
          </a:xfrm>
        </p:spPr>
        <p:txBody>
          <a:bodyPr>
            <a:noAutofit/>
          </a:bodyPr>
          <a:lstStyle/>
          <a:p>
            <a:pPr algn="ctr"/>
            <a:r>
              <a:rPr lang="en-US" sz="2400" b="1" cap="all" dirty="0" smtClean="0"/>
              <a:t>TREATMENT OF CRACKING                                                    </a:t>
            </a:r>
            <a:r>
              <a:rPr lang="en-US" sz="2400" b="1" dirty="0" smtClean="0"/>
              <a:t>  </a:t>
            </a:r>
            <a:r>
              <a:rPr lang="en-US" sz="1100" b="1" dirty="0" smtClean="0"/>
              <a:t>Bridge maintenance</a:t>
            </a:r>
            <a:endParaRPr lang="en-US" sz="1100" b="1" dirty="0"/>
          </a:p>
        </p:txBody>
      </p:sp>
      <p:sp>
        <p:nvSpPr>
          <p:cNvPr id="3" name="Content Placeholder 2"/>
          <p:cNvSpPr>
            <a:spLocks noGrp="1"/>
          </p:cNvSpPr>
          <p:nvPr>
            <p:ph idx="1"/>
          </p:nvPr>
        </p:nvSpPr>
        <p:spPr>
          <a:xfrm>
            <a:off x="228600" y="1447800"/>
            <a:ext cx="8686800" cy="4572000"/>
          </a:xfrm>
        </p:spPr>
        <p:txBody>
          <a:bodyPr>
            <a:normAutofit/>
          </a:bodyPr>
          <a:lstStyle/>
          <a:p>
            <a:r>
              <a:rPr lang="en-US" dirty="0" smtClean="0"/>
              <a:t>Before deciding whether or how to repair cracking, its cause must first be determined. If monitoring shows that a crack is widening or lengthening, the structural cause of this has to be found and remedied.</a:t>
            </a:r>
          </a:p>
          <a:p>
            <a:r>
              <a:rPr lang="en-US" dirty="0" smtClean="0"/>
              <a:t>Example of cracking treatments;</a:t>
            </a:r>
          </a:p>
          <a:p>
            <a:pPr lvl="1"/>
            <a:r>
              <a:rPr lang="en-US" dirty="0" smtClean="0"/>
              <a:t>Injection to stabilized cracks.</a:t>
            </a:r>
          </a:p>
          <a:p>
            <a:pPr lvl="2">
              <a:buNone/>
            </a:pPr>
            <a:r>
              <a:rPr lang="en-US" dirty="0" smtClean="0"/>
              <a:t>The crack should be as clean as possible before filling.  The pressure injection usually done. </a:t>
            </a:r>
          </a:p>
          <a:p>
            <a:pPr lvl="2">
              <a:buNone/>
            </a:pPr>
            <a:r>
              <a:rPr lang="en-US" dirty="0" smtClean="0"/>
              <a:t>Epoxies were widely used in USA to inject cracks. From research, the injecting crack with epoxy restored most of the structural integrity.</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914400"/>
            <a:ext cx="8229600" cy="362712"/>
          </a:xfrm>
        </p:spPr>
        <p:txBody>
          <a:bodyPr>
            <a:noAutofit/>
          </a:bodyPr>
          <a:lstStyle/>
          <a:p>
            <a:pPr algn="ctr"/>
            <a:r>
              <a:rPr lang="en-US" sz="2400" b="1" cap="all" dirty="0" smtClean="0"/>
              <a:t>TREATMENT OF CRACKING                                                    </a:t>
            </a:r>
            <a:r>
              <a:rPr lang="en-US" sz="2400" b="1" dirty="0" smtClean="0"/>
              <a:t>  </a:t>
            </a:r>
            <a:r>
              <a:rPr lang="en-US" sz="1100" b="1" dirty="0" smtClean="0"/>
              <a:t>Bridge maintenance</a:t>
            </a:r>
            <a:endParaRPr lang="en-US" sz="1100" b="1" dirty="0"/>
          </a:p>
        </p:txBody>
      </p:sp>
      <p:sp>
        <p:nvSpPr>
          <p:cNvPr id="3" name="Content Placeholder 2"/>
          <p:cNvSpPr>
            <a:spLocks noGrp="1"/>
          </p:cNvSpPr>
          <p:nvPr>
            <p:ph idx="1"/>
          </p:nvPr>
        </p:nvSpPr>
        <p:spPr>
          <a:xfrm>
            <a:off x="228600" y="1447800"/>
            <a:ext cx="8686800" cy="4572000"/>
          </a:xfrm>
        </p:spPr>
        <p:txBody>
          <a:bodyPr>
            <a:normAutofit/>
          </a:bodyPr>
          <a:lstStyle/>
          <a:p>
            <a:r>
              <a:rPr lang="en-US" dirty="0" smtClean="0"/>
              <a:t>Epoxy injection uses epoxy resin to penetrate concrete cracks for the structural restoration of the concrete. Use of the epoxy injection method for repair is sometimes an alternative to building a new bridge – a considerable cost savings – and it usually restores the original structural integrity of the bridge.</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914400"/>
            <a:ext cx="8229600" cy="362712"/>
          </a:xfrm>
        </p:spPr>
        <p:txBody>
          <a:bodyPr>
            <a:noAutofit/>
          </a:bodyPr>
          <a:lstStyle/>
          <a:p>
            <a:pPr algn="ctr"/>
            <a:r>
              <a:rPr lang="en-US" sz="2400" b="1" cap="all" dirty="0" smtClean="0"/>
              <a:t>Patch repairs                                                                                </a:t>
            </a:r>
            <a:r>
              <a:rPr lang="en-US" sz="800" b="1" cap="all" dirty="0" smtClean="0"/>
              <a:t>Repair technique </a:t>
            </a:r>
            <a:endParaRPr lang="en-US" sz="800" b="1" dirty="0"/>
          </a:p>
        </p:txBody>
      </p:sp>
      <p:sp>
        <p:nvSpPr>
          <p:cNvPr id="3" name="Content Placeholder 2"/>
          <p:cNvSpPr>
            <a:spLocks noGrp="1"/>
          </p:cNvSpPr>
          <p:nvPr>
            <p:ph idx="1"/>
          </p:nvPr>
        </p:nvSpPr>
        <p:spPr>
          <a:xfrm>
            <a:off x="228600" y="1447800"/>
            <a:ext cx="8686800" cy="4572000"/>
          </a:xfrm>
        </p:spPr>
        <p:txBody>
          <a:bodyPr>
            <a:normAutofit/>
          </a:bodyPr>
          <a:lstStyle/>
          <a:p>
            <a:r>
              <a:rPr lang="en-US" dirty="0" smtClean="0"/>
              <a:t>Using</a:t>
            </a:r>
          </a:p>
          <a:p>
            <a:pPr lvl="1"/>
            <a:r>
              <a:rPr lang="en-US" dirty="0" smtClean="0"/>
              <a:t>Polyester resin mortar</a:t>
            </a:r>
          </a:p>
          <a:p>
            <a:pPr lvl="1"/>
            <a:r>
              <a:rPr lang="en-US" dirty="0" smtClean="0"/>
              <a:t>Epoxy resin mortar with bonding agent</a:t>
            </a:r>
          </a:p>
          <a:p>
            <a:pPr lvl="1"/>
            <a:r>
              <a:rPr lang="en-US" dirty="0" smtClean="0"/>
              <a:t>Epoxy resin mortar without bonding agent</a:t>
            </a:r>
          </a:p>
          <a:p>
            <a:pPr lvl="1"/>
            <a:r>
              <a:rPr lang="en-US" dirty="0" smtClean="0"/>
              <a:t>Ordinary </a:t>
            </a:r>
            <a:r>
              <a:rPr lang="en-US" dirty="0" err="1" smtClean="0"/>
              <a:t>portland</a:t>
            </a:r>
            <a:r>
              <a:rPr lang="en-US" dirty="0" smtClean="0"/>
              <a:t> cement mortar</a:t>
            </a:r>
          </a:p>
          <a:p>
            <a:pPr lvl="1"/>
            <a:endParaRPr lang="en-US" dirty="0" smtClean="0"/>
          </a:p>
          <a:p>
            <a:pPr lvl="1"/>
            <a:endParaRPr lang="en-US" dirty="0" smtClean="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914400"/>
            <a:ext cx="8229600" cy="362712"/>
          </a:xfrm>
        </p:spPr>
        <p:txBody>
          <a:bodyPr>
            <a:noAutofit/>
          </a:bodyPr>
          <a:lstStyle/>
          <a:p>
            <a:pPr algn="ctr"/>
            <a:r>
              <a:rPr lang="en-US" sz="2400" b="1" cap="all" dirty="0" smtClean="0"/>
              <a:t>Sprayed concrete                                                                      </a:t>
            </a:r>
            <a:r>
              <a:rPr lang="en-US" sz="800" b="1" cap="all" dirty="0" smtClean="0"/>
              <a:t>Repair technique </a:t>
            </a:r>
            <a:endParaRPr lang="en-US" sz="800" b="1" dirty="0"/>
          </a:p>
        </p:txBody>
      </p:sp>
      <p:sp>
        <p:nvSpPr>
          <p:cNvPr id="3" name="Content Placeholder 2"/>
          <p:cNvSpPr>
            <a:spLocks noGrp="1"/>
          </p:cNvSpPr>
          <p:nvPr>
            <p:ph idx="1"/>
          </p:nvPr>
        </p:nvSpPr>
        <p:spPr>
          <a:xfrm>
            <a:off x="228600" y="1447800"/>
            <a:ext cx="8686800" cy="4572000"/>
          </a:xfrm>
        </p:spPr>
        <p:txBody>
          <a:bodyPr>
            <a:normAutofit/>
          </a:bodyPr>
          <a:lstStyle/>
          <a:p>
            <a:r>
              <a:rPr lang="en-US" dirty="0" smtClean="0"/>
              <a:t>Using</a:t>
            </a:r>
          </a:p>
          <a:p>
            <a:pPr lvl="1"/>
            <a:r>
              <a:rPr lang="en-US" dirty="0" smtClean="0"/>
              <a:t>Polyester resin mortar</a:t>
            </a:r>
          </a:p>
          <a:p>
            <a:pPr lvl="1"/>
            <a:r>
              <a:rPr lang="en-US" dirty="0" smtClean="0"/>
              <a:t>Epoxy resin mortar with bonding agent</a:t>
            </a:r>
          </a:p>
          <a:p>
            <a:pPr lvl="1"/>
            <a:r>
              <a:rPr lang="en-US" dirty="0" smtClean="0"/>
              <a:t>Epoxy resin mortar without bonding agent</a:t>
            </a:r>
          </a:p>
          <a:p>
            <a:pPr lvl="1"/>
            <a:r>
              <a:rPr lang="en-US" dirty="0" smtClean="0"/>
              <a:t>Ordinary </a:t>
            </a:r>
            <a:r>
              <a:rPr lang="en-US" dirty="0" err="1" smtClean="0"/>
              <a:t>portland</a:t>
            </a:r>
            <a:r>
              <a:rPr lang="en-US" dirty="0" smtClean="0"/>
              <a:t> cement mortar</a:t>
            </a:r>
          </a:p>
          <a:p>
            <a:pPr lvl="1"/>
            <a:endParaRPr lang="en-US" dirty="0" smtClean="0"/>
          </a:p>
          <a:p>
            <a:pPr lvl="1"/>
            <a:endParaRPr lang="en-US"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1143000"/>
            <a:ext cx="8229600" cy="4493538"/>
          </a:xfrm>
          <a:prstGeom prst="rect">
            <a:avLst/>
          </a:prstGeom>
        </p:spPr>
        <p:txBody>
          <a:bodyPr wrap="square">
            <a:spAutoFit/>
          </a:bodyPr>
          <a:lstStyle/>
          <a:p>
            <a:r>
              <a:rPr lang="en-US" sz="2600" dirty="0" smtClean="0"/>
              <a:t>Common  problems  for Malaysia Bridges</a:t>
            </a:r>
          </a:p>
          <a:p>
            <a:endParaRPr lang="en-US" sz="2600" dirty="0" smtClean="0"/>
          </a:p>
          <a:p>
            <a:r>
              <a:rPr lang="en-US" sz="2600" dirty="0" smtClean="0"/>
              <a:t>They are:</a:t>
            </a:r>
          </a:p>
          <a:p>
            <a:r>
              <a:rPr lang="en-US" sz="2600" dirty="0" smtClean="0"/>
              <a:t>	</a:t>
            </a:r>
            <a:r>
              <a:rPr lang="en-US" sz="2600" dirty="0" err="1" smtClean="0"/>
              <a:t>i</a:t>
            </a:r>
            <a:r>
              <a:rPr lang="en-US" sz="2600" dirty="0" smtClean="0"/>
              <a:t>. 	Problems in concrete members</a:t>
            </a:r>
          </a:p>
          <a:p>
            <a:r>
              <a:rPr lang="en-US" sz="2600" dirty="0" smtClean="0"/>
              <a:t>	ii. 	Problems in steel members</a:t>
            </a:r>
          </a:p>
          <a:p>
            <a:r>
              <a:rPr lang="en-US" sz="2600" dirty="0" smtClean="0"/>
              <a:t>	iii. 	Bearing problems</a:t>
            </a:r>
          </a:p>
          <a:p>
            <a:r>
              <a:rPr lang="en-US" sz="2600" dirty="0" smtClean="0"/>
              <a:t>	iv. 	Joint problems</a:t>
            </a:r>
          </a:p>
          <a:p>
            <a:r>
              <a:rPr lang="en-US" sz="2600" dirty="0" smtClean="0"/>
              <a:t>	v. 	Hydraulic problems</a:t>
            </a:r>
          </a:p>
          <a:p>
            <a:r>
              <a:rPr lang="en-US" sz="2600" dirty="0" smtClean="0"/>
              <a:t>	vi. 	Excessive vibrations</a:t>
            </a:r>
          </a:p>
          <a:p>
            <a:r>
              <a:rPr lang="en-US" sz="2600" dirty="0" smtClean="0"/>
              <a:t>	vii. 	Impact of vehicles</a:t>
            </a:r>
          </a:p>
          <a:p>
            <a:r>
              <a:rPr lang="en-US" sz="2600" dirty="0" smtClean="0"/>
              <a:t>	viii. 	Vegetation growth</a:t>
            </a:r>
            <a:endParaRPr lang="en-US" sz="2600"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914400"/>
            <a:ext cx="8229600" cy="362712"/>
          </a:xfrm>
        </p:spPr>
        <p:txBody>
          <a:bodyPr>
            <a:noAutofit/>
          </a:bodyPr>
          <a:lstStyle/>
          <a:p>
            <a:pPr algn="ctr"/>
            <a:r>
              <a:rPr lang="en-US" sz="800" b="1" cap="all" dirty="0" smtClean="0"/>
              <a:t>Repair technique </a:t>
            </a:r>
            <a:endParaRPr lang="en-US" sz="800" b="1" dirty="0"/>
          </a:p>
        </p:txBody>
      </p:sp>
      <p:sp>
        <p:nvSpPr>
          <p:cNvPr id="3" name="Content Placeholder 2"/>
          <p:cNvSpPr>
            <a:spLocks noGrp="1"/>
          </p:cNvSpPr>
          <p:nvPr>
            <p:ph idx="1"/>
          </p:nvPr>
        </p:nvSpPr>
        <p:spPr>
          <a:xfrm>
            <a:off x="228600" y="1447800"/>
            <a:ext cx="8686800" cy="4572000"/>
          </a:xfrm>
        </p:spPr>
        <p:txBody>
          <a:bodyPr>
            <a:normAutofit fontScale="92500" lnSpcReduction="20000"/>
          </a:bodyPr>
          <a:lstStyle/>
          <a:p>
            <a:pPr lvl="1"/>
            <a:endParaRPr lang="en-US" dirty="0" smtClean="0"/>
          </a:p>
          <a:p>
            <a:r>
              <a:rPr lang="en-US" sz="2400" dirty="0" smtClean="0"/>
              <a:t> </a:t>
            </a:r>
            <a:r>
              <a:rPr lang="en-US" sz="2800" u="sng" dirty="0" smtClean="0"/>
              <a:t>Nature of Problem</a:t>
            </a:r>
          </a:p>
          <a:p>
            <a:pPr>
              <a:buNone/>
            </a:pPr>
            <a:r>
              <a:rPr lang="en-US" sz="2800" dirty="0" smtClean="0"/>
              <a:t>	Cracks were formed in structural members and spalling and defective concrete were found on the concrete structures due to severe corrosion of the steel reinforcement. </a:t>
            </a:r>
          </a:p>
          <a:p>
            <a:r>
              <a:rPr lang="en-US" sz="2800" u="sng" dirty="0" smtClean="0"/>
              <a:t>The Solution</a:t>
            </a:r>
          </a:p>
          <a:p>
            <a:pPr>
              <a:buNone/>
            </a:pPr>
            <a:r>
              <a:rPr lang="en-US" sz="2800" dirty="0" smtClean="0"/>
              <a:t>	Formwork grouting and patching were the major scope of works to repair the defective concrete. Strengthening to some of the beams was required to reinstate the original capacity of the beams. Protective coating was applied on the exposed concrete surface. </a:t>
            </a:r>
            <a:endParaRPr lang="en-US"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905000"/>
            <a:ext cx="8686800" cy="3429000"/>
          </a:xfrm>
        </p:spPr>
        <p:txBody>
          <a:bodyPr>
            <a:normAutofit/>
          </a:bodyPr>
          <a:lstStyle/>
          <a:p>
            <a:pPr lvl="1"/>
            <a:r>
              <a:rPr lang="en-US" sz="2600" dirty="0" smtClean="0"/>
              <a:t>Corrosion is the deterioration of steel by chemical or electro-chemical reaction resulting from expose to air, moisture, air-borne salts, industrial fumes and other chemicals and contaminants in the environment.</a:t>
            </a:r>
          </a:p>
          <a:p>
            <a:pPr lvl="1"/>
            <a:r>
              <a:rPr lang="en-US" sz="2600" dirty="0" smtClean="0"/>
              <a:t>If the damage process continues, it will resulted in progressive loss of section.</a:t>
            </a:r>
          </a:p>
          <a:p>
            <a:pPr lvl="1">
              <a:buNone/>
            </a:pPr>
            <a:endParaRPr lang="en-US" sz="2600" dirty="0" smtClean="0"/>
          </a:p>
          <a:p>
            <a:pPr lvl="1"/>
            <a:endParaRPr lang="en-US" sz="2600" dirty="0"/>
          </a:p>
        </p:txBody>
      </p:sp>
      <p:sp>
        <p:nvSpPr>
          <p:cNvPr id="5" name="Title 1"/>
          <p:cNvSpPr txBox="1">
            <a:spLocks/>
          </p:cNvSpPr>
          <p:nvPr/>
        </p:nvSpPr>
        <p:spPr>
          <a:xfrm>
            <a:off x="381000" y="914400"/>
            <a:ext cx="8229600" cy="475488"/>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smtClean="0">
                <a:ln>
                  <a:noFill/>
                </a:ln>
                <a:solidFill>
                  <a:schemeClr val="tx2"/>
                </a:solidFill>
                <a:effectLst/>
                <a:uLnTx/>
                <a:uFillTx/>
                <a:latin typeface="+mj-lt"/>
                <a:ea typeface="+mj-ea"/>
                <a:cs typeface="+mj-cs"/>
              </a:rPr>
              <a:t>PROBLEMS IN STEEL MEMBERS - </a:t>
            </a:r>
            <a:r>
              <a:rPr kumimoji="0" lang="en-US" sz="2400" b="0" i="0" u="none" strike="noStrike" kern="1200" cap="none" spc="0" normalizeH="0" baseline="0" noProof="0" smtClean="0">
                <a:ln>
                  <a:noFill/>
                </a:ln>
                <a:solidFill>
                  <a:schemeClr val="tx2"/>
                </a:solidFill>
                <a:effectLst/>
                <a:uLnTx/>
                <a:uFillTx/>
                <a:latin typeface="Bell MT" pitchFamily="18" charset="0"/>
                <a:ea typeface="+mj-ea"/>
                <a:cs typeface="+mj-cs"/>
              </a:rPr>
              <a:t>Corrosion</a:t>
            </a:r>
            <a:endParaRPr kumimoji="0" lang="en-US" sz="24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p:cNvPicPr>
            <a:picLocks noChangeAspect="1" noChangeArrowheads="1"/>
          </p:cNvPicPr>
          <p:nvPr/>
        </p:nvPicPr>
        <p:blipFill>
          <a:blip r:embed="rId2" cstate="print"/>
          <a:srcRect/>
          <a:stretch>
            <a:fillRect/>
          </a:stretch>
        </p:blipFill>
        <p:spPr bwMode="auto">
          <a:xfrm>
            <a:off x="990600" y="952500"/>
            <a:ext cx="7162800" cy="4533900"/>
          </a:xfrm>
          <a:prstGeom prst="rect">
            <a:avLst/>
          </a:prstGeom>
          <a:noFill/>
          <a:ln w="9525">
            <a:noFill/>
            <a:miter lim="800000"/>
            <a:headEnd/>
            <a:tailEnd/>
          </a:ln>
        </p:spPr>
      </p:pic>
      <p:sp>
        <p:nvSpPr>
          <p:cNvPr id="3" name="Rectangle 2"/>
          <p:cNvSpPr/>
          <p:nvPr/>
        </p:nvSpPr>
        <p:spPr>
          <a:xfrm>
            <a:off x="2362200" y="5638800"/>
            <a:ext cx="5181600" cy="369332"/>
          </a:xfrm>
          <a:prstGeom prst="rect">
            <a:avLst/>
          </a:prstGeom>
        </p:spPr>
        <p:txBody>
          <a:bodyPr wrap="square">
            <a:spAutoFit/>
          </a:bodyPr>
          <a:lstStyle/>
          <a:p>
            <a:pPr algn="ctr"/>
            <a:r>
              <a:rPr lang="en-US" dirty="0" smtClean="0"/>
              <a:t>Fig. 6 : Total loss of section of a steel girder bridge</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14400"/>
            <a:ext cx="8229600" cy="475488"/>
          </a:xfrm>
        </p:spPr>
        <p:txBody>
          <a:bodyPr>
            <a:normAutofit/>
          </a:bodyPr>
          <a:lstStyle/>
          <a:p>
            <a:r>
              <a:rPr lang="en-US" sz="2400" b="1" dirty="0" smtClean="0"/>
              <a:t>PROBLEMS IN STEEL MEMBERS - </a:t>
            </a:r>
            <a:r>
              <a:rPr lang="en-US" sz="2400" dirty="0" smtClean="0">
                <a:latin typeface="Bell MT" pitchFamily="18" charset="0"/>
              </a:rPr>
              <a:t>Corrosion</a:t>
            </a:r>
            <a:endParaRPr lang="en-US" sz="2400" dirty="0"/>
          </a:p>
        </p:txBody>
      </p:sp>
      <p:sp>
        <p:nvSpPr>
          <p:cNvPr id="3" name="Content Placeholder 2"/>
          <p:cNvSpPr>
            <a:spLocks noGrp="1"/>
          </p:cNvSpPr>
          <p:nvPr>
            <p:ph idx="1"/>
          </p:nvPr>
        </p:nvSpPr>
        <p:spPr>
          <a:xfrm>
            <a:off x="457200" y="1524000"/>
            <a:ext cx="8229600" cy="4846320"/>
          </a:xfrm>
        </p:spPr>
        <p:txBody>
          <a:bodyPr/>
          <a:lstStyle/>
          <a:p>
            <a:r>
              <a:rPr lang="en-US" dirty="0" smtClean="0"/>
              <a:t>In the case of steel truss bridges (Fig. 3) some corrosion at the connection and damage from vehicular impact.</a:t>
            </a:r>
          </a:p>
          <a:p>
            <a:endParaRPr lang="en-US" dirty="0" smtClean="0"/>
          </a:p>
        </p:txBody>
      </p:sp>
      <p:pic>
        <p:nvPicPr>
          <p:cNvPr id="4" name="Picture 2"/>
          <p:cNvPicPr>
            <a:picLocks noChangeAspect="1" noChangeArrowheads="1"/>
          </p:cNvPicPr>
          <p:nvPr/>
        </p:nvPicPr>
        <p:blipFill>
          <a:blip r:embed="rId2" cstate="print"/>
          <a:srcRect/>
          <a:stretch>
            <a:fillRect/>
          </a:stretch>
        </p:blipFill>
        <p:spPr bwMode="auto">
          <a:xfrm>
            <a:off x="2590800" y="2743200"/>
            <a:ext cx="4048125" cy="3200400"/>
          </a:xfrm>
          <a:prstGeom prst="rect">
            <a:avLst/>
          </a:prstGeom>
          <a:noFill/>
          <a:ln w="9525">
            <a:noFill/>
            <a:miter lim="800000"/>
            <a:headEnd/>
            <a:tailEnd/>
          </a:ln>
        </p:spPr>
      </p:pic>
      <p:sp>
        <p:nvSpPr>
          <p:cNvPr id="5" name="Rectangle 4"/>
          <p:cNvSpPr/>
          <p:nvPr/>
        </p:nvSpPr>
        <p:spPr>
          <a:xfrm>
            <a:off x="1219200" y="6059269"/>
            <a:ext cx="6248400" cy="646331"/>
          </a:xfrm>
          <a:prstGeom prst="rect">
            <a:avLst/>
          </a:prstGeom>
        </p:spPr>
        <p:txBody>
          <a:bodyPr wrap="square">
            <a:spAutoFit/>
          </a:bodyPr>
          <a:lstStyle/>
          <a:p>
            <a:pPr algn="ctr"/>
            <a:r>
              <a:rPr lang="en-US" dirty="0" smtClean="0"/>
              <a:t>Fig. 3  : Deformation of member of a steel truss bridge in Sarawak due to vehicular impact</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4348</TotalTime>
  <Words>2846</Words>
  <Application>Microsoft Office PowerPoint</Application>
  <PresentationFormat>On-screen Show (4:3)</PresentationFormat>
  <Paragraphs>271</Paragraphs>
  <Slides>60</Slides>
  <Notes>1</Notes>
  <HiddenSlides>0</HiddenSlides>
  <MMClips>0</MMClips>
  <ScaleCrop>false</ScaleCrop>
  <HeadingPairs>
    <vt:vector size="4" baseType="variant">
      <vt:variant>
        <vt:lpstr>Theme</vt:lpstr>
      </vt:variant>
      <vt:variant>
        <vt:i4>1</vt:i4>
      </vt:variant>
      <vt:variant>
        <vt:lpstr>Slide Titles</vt:lpstr>
      </vt:variant>
      <vt:variant>
        <vt:i4>60</vt:i4>
      </vt:variant>
    </vt:vector>
  </HeadingPairs>
  <TitlesOfParts>
    <vt:vector size="61" baseType="lpstr">
      <vt:lpstr>Flow</vt:lpstr>
      <vt:lpstr>BRIDGE INSPECTION AND MAINTENANCE </vt:lpstr>
      <vt:lpstr>  Why We Inspect Bridges                    Bridge Inspection</vt:lpstr>
      <vt:lpstr>Bridge Inspection</vt:lpstr>
      <vt:lpstr>Bridge Inspection</vt:lpstr>
      <vt:lpstr>Bridge Inspection</vt:lpstr>
      <vt:lpstr>PowerPoint Presentation</vt:lpstr>
      <vt:lpstr>PowerPoint Presentation</vt:lpstr>
      <vt:lpstr>PowerPoint Presentation</vt:lpstr>
      <vt:lpstr>PROBLEMS IN STEEL MEMBERS - Corrosion</vt:lpstr>
      <vt:lpstr>PROBLEMS IN STEEL MEMBERS - Corrosion</vt:lpstr>
      <vt:lpstr>PROBLEMS IN STEEL MEMBERS - cracking</vt:lpstr>
      <vt:lpstr>PowerPoint Presentation</vt:lpstr>
      <vt:lpstr>PROBLEMS IN STEEL MEMBERS - Permanent deformations</vt:lpstr>
      <vt:lpstr>PROBLEMS IN CONCRETE MEMBERS- direct chemical</vt:lpstr>
      <vt:lpstr>PROBLEMS IN CONCRETE MEMBERS - cracking</vt:lpstr>
      <vt:lpstr>PROBLEMS IN CONCRETE MEMBERS - cracking</vt:lpstr>
      <vt:lpstr>PROBLEMS IN CONCRETE MEMBERS - cracking</vt:lpstr>
      <vt:lpstr>PROBLEMS IN CONCRETE MEMBERS - Flexural Cracks</vt:lpstr>
      <vt:lpstr>PowerPoint Presentation</vt:lpstr>
      <vt:lpstr>PROBLEMS IN CONCRETE MEMBERS - cracking</vt:lpstr>
      <vt:lpstr>PROBLEMS IN CONCRETE MEMBERS - scalling</vt:lpstr>
      <vt:lpstr>PROBLEMS IN CONCRETE MEMBERS - cracking</vt:lpstr>
      <vt:lpstr>PROBLEMS IN CONCRETE MEMBERS - Spalling</vt:lpstr>
      <vt:lpstr>PROBLEMS IN CONCRETE MEMBERS - Spalling</vt:lpstr>
      <vt:lpstr>BRIDGE BEARING PROBLEMS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Scour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Joint problems </vt:lpstr>
      <vt:lpstr>Joint problems </vt:lpstr>
      <vt:lpstr>Types of damage                                                                                                                           Bridge Inspection</vt:lpstr>
      <vt:lpstr>Types of damage                                                                                                                           Bridge Inspection</vt:lpstr>
      <vt:lpstr>Bridge Maintenance</vt:lpstr>
      <vt:lpstr>Bridge Maintenance                                                            Bridge maintenance</vt:lpstr>
      <vt:lpstr>      Bridge Maintenance                                         Bridge maintenance </vt:lpstr>
      <vt:lpstr>      Bridge Maintenance                                         Bridge maintenance </vt:lpstr>
      <vt:lpstr>Measures to improved durability</vt:lpstr>
      <vt:lpstr>BRIDGE Repair                                                                        Bridge maintenance</vt:lpstr>
      <vt:lpstr>BRIDGE Repair                                                                        Bridge maintenance</vt:lpstr>
      <vt:lpstr>Repair technique                                                                  Bridge maintenance</vt:lpstr>
      <vt:lpstr>TREATMENT OF CRACKING                                                      Bridge maintenance</vt:lpstr>
      <vt:lpstr>TREATMENT OF CRACKING                                                      Bridge maintenance</vt:lpstr>
      <vt:lpstr>Patch repairs                                                                                Repair technique </vt:lpstr>
      <vt:lpstr>Sprayed concrete                                                                      Repair technique </vt:lpstr>
      <vt:lpstr>Repair technique </vt:lpstr>
    </vt:vector>
  </TitlesOfParts>
  <Company>Universiti Tun Hussein Onn Malaysia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BRIDGE MONITORING, INSPECTION AND MAINTENANCE </dc:title>
  <dc:creator>Uthm</dc:creator>
  <cp:lastModifiedBy>SFF</cp:lastModifiedBy>
  <cp:revision>55</cp:revision>
  <dcterms:created xsi:type="dcterms:W3CDTF">2012-09-27T00:40:28Z</dcterms:created>
  <dcterms:modified xsi:type="dcterms:W3CDTF">2015-03-04T00:25:56Z</dcterms:modified>
</cp:coreProperties>
</file>