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D5DF-4176-412D-A910-AC5F5C9230A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8C14-D931-4387-AC5E-78CFEF17BEB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hiron@uthm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BRIDGE DESIGN</a:t>
            </a:r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77724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Chapter 5: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Substructure</a:t>
            </a:r>
            <a:r>
              <a:rPr lang="en-US" altLang="en-US" dirty="0" smtClean="0"/>
              <a:t>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Dr </a:t>
            </a:r>
            <a:r>
              <a:rPr lang="en-GB" sz="2800" dirty="0" err="1" smtClean="0"/>
              <a:t>Shahiron</a:t>
            </a:r>
            <a:r>
              <a:rPr lang="en-GB" sz="2800" dirty="0" smtClean="0"/>
              <a:t> </a:t>
            </a:r>
            <a:r>
              <a:rPr lang="en-GB" sz="2800" dirty="0" err="1" smtClean="0"/>
              <a:t>Shahidan</a:t>
            </a:r>
            <a:endParaRPr lang="en-GB" sz="2800" dirty="0" smtClean="0"/>
          </a:p>
          <a:p>
            <a:r>
              <a:rPr lang="en-GB" sz="2800" dirty="0" smtClean="0">
                <a:hlinkClick r:id="rId2"/>
              </a:rPr>
              <a:t>shahiron@uthm.edu.my</a:t>
            </a:r>
            <a:endParaRPr lang="en-GB" sz="2800" dirty="0" smtClean="0"/>
          </a:p>
          <a:p>
            <a:r>
              <a:rPr lang="en-GB" sz="2800" dirty="0" smtClean="0"/>
              <a:t> drshahironshahidan.weebly.com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3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www.transportation.nebraska.gov/westdodge.info/images/photos/5-05/6-27-05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188640"/>
            <a:ext cx="4176464" cy="31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2" y="2069176"/>
            <a:ext cx="37204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1180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544385" cy="25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1221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Example 1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8" y="476672"/>
            <a:ext cx="6200782" cy="23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6682"/>
            <a:ext cx="4486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1820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7966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51" y="692696"/>
            <a:ext cx="67529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0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381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54265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8" y="2708920"/>
            <a:ext cx="3440877" cy="41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3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" y="3284984"/>
            <a:ext cx="403641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02" y="260648"/>
            <a:ext cx="34391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5.1 Introduction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98072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Abutments function </a:t>
            </a:r>
            <a:r>
              <a:rPr lang="en-GB" sz="2000" dirty="0"/>
              <a:t>as both </a:t>
            </a:r>
            <a:r>
              <a:rPr lang="en-GB" sz="2000" b="1" dirty="0">
                <a:solidFill>
                  <a:srgbClr val="FF0000"/>
                </a:solidFill>
              </a:rPr>
              <a:t>earth retaining structures </a:t>
            </a:r>
            <a:r>
              <a:rPr lang="en-GB" sz="2000" dirty="0"/>
              <a:t>and as </a:t>
            </a:r>
            <a:r>
              <a:rPr lang="en-GB" sz="2000" b="1" dirty="0">
                <a:solidFill>
                  <a:srgbClr val="FF0000"/>
                </a:solidFill>
              </a:rPr>
              <a:t>vertical load carrying components</a:t>
            </a:r>
            <a:r>
              <a:rPr lang="en-GB" sz="2000" dirty="0"/>
              <a:t>. </a:t>
            </a:r>
            <a:endParaRPr lang="en-GB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/>
              <a:t>Parapet </a:t>
            </a:r>
            <a:r>
              <a:rPr lang="en-GB" sz="2000" b="1" dirty="0"/>
              <a:t>abutments</a:t>
            </a:r>
            <a:r>
              <a:rPr lang="en-GB" sz="2000" dirty="0"/>
              <a:t> are detailed to </a:t>
            </a:r>
            <a:r>
              <a:rPr lang="en-GB" sz="2000" b="1" dirty="0">
                <a:solidFill>
                  <a:srgbClr val="FF0000"/>
                </a:solidFill>
              </a:rPr>
              <a:t>accommodate thermal movements </a:t>
            </a:r>
            <a:r>
              <a:rPr lang="en-GB" sz="2000" dirty="0"/>
              <a:t>with strip seal or modular expansion devices between the concrete deck and the abutment end block. </a:t>
            </a:r>
            <a:endParaRPr lang="en-GB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/>
              <a:t>Integral </a:t>
            </a:r>
            <a:r>
              <a:rPr lang="en-GB" sz="2000" b="1" dirty="0"/>
              <a:t>and semi-integral abutments </a:t>
            </a:r>
            <a:r>
              <a:rPr lang="en-GB" sz="2000" dirty="0"/>
              <a:t>are designed to </a:t>
            </a:r>
            <a:r>
              <a:rPr lang="en-GB" sz="2000" b="1" dirty="0">
                <a:solidFill>
                  <a:srgbClr val="FF0000"/>
                </a:solidFill>
              </a:rPr>
              <a:t>accommodate movements at the roadway end of the approach panel</a:t>
            </a:r>
            <a:r>
              <a:rPr lang="en-GB" sz="20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5305"/>
            <a:ext cx="5133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65" y="3405305"/>
            <a:ext cx="370230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5.2 Type of Abutments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smtClean="0"/>
              <a:t>gravity </a:t>
            </a:r>
            <a:r>
              <a:rPr lang="en-GB" dirty="0"/>
              <a:t>abutment </a:t>
            </a:r>
            <a:r>
              <a:rPr lang="en-GB" b="1" dirty="0">
                <a:solidFill>
                  <a:srgbClr val="FF0000"/>
                </a:solidFill>
              </a:rPr>
              <a:t>resists horizontal earth pressure from the rear</a:t>
            </a:r>
            <a:r>
              <a:rPr lang="en-GB" dirty="0"/>
              <a:t>, with its own dead weight. 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be stable, this leads to massive-sized abutments. 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These </a:t>
            </a:r>
            <a:r>
              <a:rPr lang="en-GB" dirty="0"/>
              <a:t>abutments may be of mass concrete or stone </a:t>
            </a:r>
            <a:r>
              <a:rPr lang="en-GB" dirty="0" smtClean="0"/>
              <a:t>masonry.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gravity </a:t>
            </a:r>
            <a:r>
              <a:rPr lang="en-GB" dirty="0" smtClean="0"/>
              <a:t>abutment </a:t>
            </a:r>
            <a:r>
              <a:rPr lang="en-GB" dirty="0"/>
              <a:t>is composed of a back wall and splayed wing walls, which rest on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264" y="899428"/>
            <a:ext cx="2360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GRAVITY ABUTMENT</a:t>
            </a:r>
            <a:endParaRPr lang="en-GB" b="1" dirty="0"/>
          </a:p>
        </p:txBody>
      </p:sp>
      <p:sp>
        <p:nvSpPr>
          <p:cNvPr id="6" name="AutoShape 2" descr="https://mceer.buffalo.edu/research/HighwayPrj/Graphics/bullgifs/95Julfig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5622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5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A counterfort abutment is very much </a:t>
            </a:r>
            <a:r>
              <a:rPr lang="en-GB" dirty="0" smtClean="0"/>
              <a:t>similar to a </a:t>
            </a:r>
            <a:r>
              <a:rPr lang="en-GB" b="1" dirty="0" smtClean="0">
                <a:solidFill>
                  <a:srgbClr val="FF0000"/>
                </a:solidFill>
              </a:rPr>
              <a:t>counterfort retaining </a:t>
            </a:r>
            <a:r>
              <a:rPr lang="en-GB" b="1" dirty="0">
                <a:solidFill>
                  <a:srgbClr val="FF0000"/>
                </a:solidFill>
              </a:rPr>
              <a:t>wall</a:t>
            </a:r>
            <a:r>
              <a:rPr lang="en-GB" dirty="0"/>
              <a:t>. In </a:t>
            </a:r>
            <a:r>
              <a:rPr lang="en-GB" dirty="0" smtClean="0"/>
              <a:t>counterfort abutments</a:t>
            </a:r>
            <a:r>
              <a:rPr lang="en-GB" dirty="0"/>
              <a:t>, a </a:t>
            </a:r>
            <a:r>
              <a:rPr lang="en-GB" b="1" dirty="0">
                <a:solidFill>
                  <a:srgbClr val="FF0000"/>
                </a:solidFill>
              </a:rPr>
              <a:t>thin wall called </a:t>
            </a:r>
            <a:r>
              <a:rPr lang="en-GB" b="1" dirty="0" smtClean="0">
                <a:solidFill>
                  <a:srgbClr val="FF0000"/>
                </a:solidFill>
              </a:rPr>
              <a:t>counterfort connects </a:t>
            </a:r>
            <a:r>
              <a:rPr lang="en-GB" b="1" dirty="0">
                <a:solidFill>
                  <a:srgbClr val="FF0000"/>
                </a:solidFill>
              </a:rPr>
              <a:t>the breast wall to the </a:t>
            </a:r>
            <a:r>
              <a:rPr lang="en-GB" b="1" dirty="0" smtClean="0">
                <a:solidFill>
                  <a:srgbClr val="FF0000"/>
                </a:solidFill>
              </a:rPr>
              <a:t>footing</a:t>
            </a:r>
            <a:r>
              <a:rPr lang="en-GB" dirty="0"/>
              <a:t>. </a:t>
            </a:r>
            <a:r>
              <a:rPr lang="en-GB" dirty="0" smtClean="0"/>
              <a:t>These counterforts</a:t>
            </a:r>
            <a:r>
              <a:rPr lang="en-GB" dirty="0"/>
              <a:t> </a:t>
            </a:r>
            <a:r>
              <a:rPr lang="en-GB" dirty="0" smtClean="0"/>
              <a:t>are </a:t>
            </a:r>
            <a:r>
              <a:rPr lang="en-GB" dirty="0"/>
              <a:t>spaced at regular intervals so that the breast wall is designed </a:t>
            </a:r>
            <a:r>
              <a:rPr lang="en-GB" dirty="0" smtClean="0"/>
              <a:t>as a supported slab </a:t>
            </a:r>
            <a:r>
              <a:rPr lang="en-GB" dirty="0"/>
              <a:t>rather </a:t>
            </a:r>
            <a:r>
              <a:rPr lang="en-GB" dirty="0" smtClean="0"/>
              <a:t>than as </a:t>
            </a:r>
            <a:r>
              <a:rPr lang="en-GB" dirty="0"/>
              <a:t>a </a:t>
            </a:r>
            <a:r>
              <a:rPr lang="en-GB" dirty="0" smtClean="0"/>
              <a:t>cantilever.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45136" y="3779748"/>
            <a:ext cx="402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COUNTERFORT ABUTMENT </a:t>
            </a:r>
            <a:endParaRPr lang="en-GB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5882903" y="3878549"/>
            <a:ext cx="2688530" cy="242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908" y="77399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When the 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ing </a:t>
            </a:r>
            <a:r>
              <a:rPr lang="en-GB" b="1" dirty="0">
                <a:solidFill>
                  <a:srgbClr val="FF0000"/>
                </a:solidFill>
              </a:rPr>
              <a:t>walls of a gravity abutment </a:t>
            </a:r>
            <a:r>
              <a:rPr lang="en-GB" dirty="0"/>
              <a:t>are placed at </a:t>
            </a:r>
            <a:r>
              <a:rPr lang="en-GB" dirty="0" smtClean="0"/>
              <a:t>right angles </a:t>
            </a:r>
            <a:r>
              <a:rPr lang="en-GB" dirty="0"/>
              <a:t>to the back wall, </a:t>
            </a:r>
            <a:r>
              <a:rPr lang="en-GB" dirty="0" smtClean="0"/>
              <a:t>the abutment </a:t>
            </a:r>
            <a:r>
              <a:rPr lang="en-GB" dirty="0"/>
              <a:t>is known as the U-abutment. The name 'U-abutment' is due to the shape of </a:t>
            </a:r>
            <a:r>
              <a:rPr lang="en-GB" dirty="0" smtClean="0"/>
              <a:t>this abutment </a:t>
            </a:r>
            <a:r>
              <a:rPr lang="en-GB" dirty="0"/>
              <a:t>in plan. The wing walls are typically </a:t>
            </a:r>
            <a:r>
              <a:rPr lang="en-GB" b="1" dirty="0">
                <a:solidFill>
                  <a:srgbClr val="FF0000"/>
                </a:solidFill>
              </a:rPr>
              <a:t>cast </a:t>
            </a:r>
            <a:r>
              <a:rPr lang="en-GB" b="1" dirty="0" smtClean="0">
                <a:solidFill>
                  <a:srgbClr val="FF0000"/>
                </a:solidFill>
              </a:rPr>
              <a:t>monolithically with </a:t>
            </a:r>
            <a:r>
              <a:rPr lang="en-GB" b="1" dirty="0">
                <a:solidFill>
                  <a:srgbClr val="FF0000"/>
                </a:solidFill>
              </a:rPr>
              <a:t>the abutment back </a:t>
            </a:r>
            <a:r>
              <a:rPr lang="en-GB" b="1" dirty="0" smtClean="0">
                <a:solidFill>
                  <a:srgbClr val="FF0000"/>
                </a:solidFill>
              </a:rPr>
              <a:t>wall and </a:t>
            </a:r>
            <a:r>
              <a:rPr lang="en-GB" b="1" dirty="0">
                <a:solidFill>
                  <a:srgbClr val="FF0000"/>
                </a:solidFill>
              </a:rPr>
              <a:t>cantilevered both vertically and horizontally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404664"/>
            <a:ext cx="216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U-ABUTMENT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04" y="773996"/>
            <a:ext cx="39155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031" y="3626977"/>
            <a:ext cx="4752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Stub abutments are </a:t>
            </a:r>
            <a:r>
              <a:rPr lang="en-GB" b="1" dirty="0">
                <a:solidFill>
                  <a:srgbClr val="FF0000"/>
                </a:solidFill>
              </a:rPr>
              <a:t>relatively </a:t>
            </a:r>
            <a:r>
              <a:rPr lang="en-GB" b="1" dirty="0" smtClean="0">
                <a:solidFill>
                  <a:srgbClr val="FF0000"/>
                </a:solidFill>
              </a:rPr>
              <a:t>short abutments</a:t>
            </a:r>
            <a:r>
              <a:rPr lang="en-GB" dirty="0"/>
              <a:t>, which are placed on top of </a:t>
            </a:r>
            <a:r>
              <a:rPr lang="en-GB" dirty="0" smtClean="0"/>
              <a:t>the embankment or slope</a:t>
            </a:r>
            <a:r>
              <a:rPr lang="en-GB" dirty="0"/>
              <a:t>. Sufficient rocky </a:t>
            </a:r>
            <a:r>
              <a:rPr lang="en-GB" dirty="0" smtClean="0"/>
              <a:t>terrain must </a:t>
            </a:r>
            <a:r>
              <a:rPr lang="en-GB" dirty="0"/>
              <a:t>prevail at the site, so that the </a:t>
            </a:r>
            <a:r>
              <a:rPr lang="en-GB" dirty="0" smtClean="0"/>
              <a:t>stub abutment </a:t>
            </a:r>
            <a:r>
              <a:rPr lang="en-GB" dirty="0"/>
              <a:t>can be </a:t>
            </a:r>
            <a:r>
              <a:rPr lang="en-GB" dirty="0" smtClean="0"/>
              <a:t>supported on </a:t>
            </a:r>
            <a:r>
              <a:rPr lang="en-GB" dirty="0"/>
              <a:t>piles </a:t>
            </a:r>
            <a:r>
              <a:rPr lang="en-GB" dirty="0" smtClean="0"/>
              <a:t>which extend </a:t>
            </a:r>
            <a:r>
              <a:rPr lang="en-GB" dirty="0"/>
              <a:t>through the embankment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005" y="326897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STUB ABUTMENTS </a:t>
            </a: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26976"/>
            <a:ext cx="2664296" cy="27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5.3 Stabilization Analysis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Dimension of </a:t>
            </a:r>
            <a:r>
              <a:rPr lang="en-GB" dirty="0"/>
              <a:t>the </a:t>
            </a:r>
            <a:r>
              <a:rPr lang="en-GB" dirty="0" smtClean="0"/>
              <a:t>abutment </a:t>
            </a:r>
            <a:r>
              <a:rPr lang="en-GB" dirty="0"/>
              <a:t>such as top </a:t>
            </a:r>
            <a:r>
              <a:rPr lang="en-GB" b="1" dirty="0">
                <a:solidFill>
                  <a:srgbClr val="FF0000"/>
                </a:solidFill>
              </a:rPr>
              <a:t>width, bottom width and front </a:t>
            </a:r>
            <a:r>
              <a:rPr lang="en-GB" dirty="0"/>
              <a:t>and</a:t>
            </a:r>
            <a:r>
              <a:rPr lang="en-GB" b="1" dirty="0">
                <a:solidFill>
                  <a:srgbClr val="FF0000"/>
                </a:solidFill>
              </a:rPr>
              <a:t> back </a:t>
            </a:r>
            <a:r>
              <a:rPr lang="en-GB" b="1" dirty="0" smtClean="0">
                <a:solidFill>
                  <a:srgbClr val="FF0000"/>
                </a:solidFill>
              </a:rPr>
              <a:t>batters </a:t>
            </a:r>
            <a:r>
              <a:rPr lang="en-GB" b="1" dirty="0">
                <a:solidFill>
                  <a:srgbClr val="FF0000"/>
                </a:solidFill>
              </a:rPr>
              <a:t>are fixed </a:t>
            </a:r>
            <a:r>
              <a:rPr lang="en-GB" b="1" dirty="0" smtClean="0">
                <a:solidFill>
                  <a:srgbClr val="FF0000"/>
                </a:solidFill>
              </a:rPr>
              <a:t>first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These </a:t>
            </a:r>
            <a:r>
              <a:rPr lang="en-GB" dirty="0"/>
              <a:t>dimensions depend on </a:t>
            </a:r>
            <a:r>
              <a:rPr lang="en-GB" b="1" dirty="0" smtClean="0">
                <a:solidFill>
                  <a:srgbClr val="FF0000"/>
                </a:solidFill>
              </a:rPr>
              <a:t>type </a:t>
            </a:r>
            <a:r>
              <a:rPr lang="en-GB" b="1" dirty="0">
                <a:solidFill>
                  <a:srgbClr val="FF0000"/>
                </a:solidFill>
              </a:rPr>
              <a:t>of the </a:t>
            </a:r>
            <a:r>
              <a:rPr lang="en-GB" b="1" dirty="0" smtClean="0">
                <a:solidFill>
                  <a:srgbClr val="FF0000"/>
                </a:solidFill>
              </a:rPr>
              <a:t>abutment</a:t>
            </a:r>
            <a:r>
              <a:rPr lang="en-GB" dirty="0" smtClean="0"/>
              <a:t>, </a:t>
            </a:r>
            <a:r>
              <a:rPr lang="en-GB" b="1" dirty="0">
                <a:solidFill>
                  <a:srgbClr val="FF0000"/>
                </a:solidFill>
              </a:rPr>
              <a:t>height </a:t>
            </a:r>
            <a:r>
              <a:rPr lang="en-GB" b="1" dirty="0" smtClean="0">
                <a:solidFill>
                  <a:srgbClr val="FF0000"/>
                </a:solidFill>
              </a:rPr>
              <a:t>requirement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depth </a:t>
            </a:r>
            <a:r>
              <a:rPr lang="en-GB" b="1" dirty="0">
                <a:solidFill>
                  <a:srgbClr val="FF0000"/>
                </a:solidFill>
              </a:rPr>
              <a:t>of foundation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: 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Table </a:t>
            </a:r>
            <a:r>
              <a:rPr lang="en-GB" dirty="0"/>
              <a:t>12.1 shows the minimum top widths to be fixed for abutments based on their </a:t>
            </a:r>
            <a:r>
              <a:rPr lang="en-GB" dirty="0" smtClean="0"/>
              <a:t>heights.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bottom </a:t>
            </a:r>
            <a:r>
              <a:rPr lang="en-GB" dirty="0"/>
              <a:t>width should be such as to create sufficient self-weight to enable </a:t>
            </a:r>
            <a:r>
              <a:rPr lang="en-GB" dirty="0" smtClean="0"/>
              <a:t>stability.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 In </a:t>
            </a:r>
            <a:r>
              <a:rPr lang="en-GB" dirty="0"/>
              <a:t>any case, the bottom width should not be less than 0.4 times the height. The abutment so designed must be checked for stability. 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An abutment </a:t>
            </a:r>
            <a:r>
              <a:rPr lang="en-GB" dirty="0"/>
              <a:t>must be safe </a:t>
            </a:r>
            <a:r>
              <a:rPr lang="en-GB" dirty="0" smtClean="0"/>
              <a:t>against: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 Overturning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Sliding</a:t>
            </a:r>
            <a:endParaRPr lang="en-GB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Eccentricity </a:t>
            </a:r>
            <a:r>
              <a:rPr lang="en-GB" dirty="0"/>
              <a:t>of the resultant with respect to </a:t>
            </a:r>
            <a:r>
              <a:rPr lang="en-GB" dirty="0" smtClean="0"/>
              <a:t>centre </a:t>
            </a:r>
            <a:r>
              <a:rPr lang="en-GB" dirty="0"/>
              <a:t>of the </a:t>
            </a:r>
            <a:r>
              <a:rPr lang="en-GB" dirty="0" smtClean="0"/>
              <a:t>base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Maximum </a:t>
            </a:r>
            <a:r>
              <a:rPr lang="en-GB" dirty="0"/>
              <a:t>base pressure</a:t>
            </a:r>
          </a:p>
        </p:txBody>
      </p:sp>
    </p:spTree>
    <p:extLst>
      <p:ext uri="{BB962C8B-B14F-4D97-AF65-F5344CB8AC3E}">
        <p14:creationId xmlns:p14="http://schemas.microsoft.com/office/powerpoint/2010/main" val="9437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684137" cy="35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9199"/>
            <a:ext cx="6684137" cy="19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0972"/>
            <a:ext cx="8839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5.4 Pier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491448" y="797511"/>
            <a:ext cx="7464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A pier is an intermediate supporting structure of a bridge. Piers </a:t>
            </a:r>
            <a:r>
              <a:rPr lang="en-GB" dirty="0" smtClean="0"/>
              <a:t>are generally constructed using concrete </a:t>
            </a:r>
            <a:r>
              <a:rPr lang="en-GB" dirty="0" smtClean="0"/>
              <a:t>th</a:t>
            </a:r>
            <a:r>
              <a:rPr lang="en-GB" dirty="0" smtClean="0"/>
              <a:t>rough </a:t>
            </a:r>
            <a:r>
              <a:rPr lang="en-GB" dirty="0"/>
              <a:t>steel is also used. </a:t>
            </a:r>
            <a:r>
              <a:rPr lang="en-GB" dirty="0" smtClean="0"/>
              <a:t>Piers are </a:t>
            </a:r>
            <a:r>
              <a:rPr lang="en-GB"/>
              <a:t>conventionally </a:t>
            </a:r>
            <a:r>
              <a:rPr lang="en-GB" smtClean="0"/>
              <a:t>reinforced and </a:t>
            </a:r>
            <a:r>
              <a:rPr lang="en-GB" dirty="0"/>
              <a:t>help in:</a:t>
            </a:r>
          </a:p>
          <a:p>
            <a:pPr marL="285750" indent="-285750" algn="just">
              <a:buFont typeface="Wingdings"/>
              <a:buChar char="Ø"/>
            </a:pPr>
            <a:r>
              <a:rPr lang="en-GB" dirty="0" smtClean="0"/>
              <a:t>Sustaining </a:t>
            </a:r>
            <a:r>
              <a:rPr lang="en-GB" dirty="0"/>
              <a:t>dead load and live </a:t>
            </a:r>
            <a:r>
              <a:rPr lang="en-GB" dirty="0" smtClean="0"/>
              <a:t>load</a:t>
            </a:r>
          </a:p>
          <a:p>
            <a:pPr marL="285750" indent="-285750" algn="just">
              <a:buFont typeface="Wingdings"/>
              <a:buChar char="Ø"/>
            </a:pPr>
            <a:r>
              <a:rPr lang="en-GB" dirty="0" smtClean="0"/>
              <a:t>Facilitating </a:t>
            </a:r>
            <a:r>
              <a:rPr lang="en-GB" dirty="0"/>
              <a:t>a long </a:t>
            </a:r>
            <a:r>
              <a:rPr lang="en-GB" dirty="0" smtClean="0"/>
              <a:t>bridge </a:t>
            </a:r>
            <a:r>
              <a:rPr lang="en-GB" dirty="0"/>
              <a:t>to be converted </a:t>
            </a:r>
            <a:r>
              <a:rPr lang="en-GB" dirty="0" smtClean="0"/>
              <a:t>into segments </a:t>
            </a:r>
            <a:r>
              <a:rPr lang="en-GB" dirty="0"/>
              <a:t>or </a:t>
            </a:r>
            <a:r>
              <a:rPr lang="en-GB" dirty="0" smtClean="0"/>
              <a:t>bays</a:t>
            </a:r>
          </a:p>
          <a:p>
            <a:pPr marL="285750" indent="-285750" algn="just">
              <a:buFont typeface="Wingdings"/>
              <a:buChar char="Ø"/>
            </a:pPr>
            <a:r>
              <a:rPr lang="en-GB" dirty="0" smtClean="0"/>
              <a:t>Adding </a:t>
            </a:r>
            <a:r>
              <a:rPr lang="en-GB" dirty="0"/>
              <a:t>something to the appearance of the bridge as a whole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8" y="2571728"/>
            <a:ext cx="7964112" cy="40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12927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665</TotalTime>
  <Words>482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Theme3</vt:lpstr>
      <vt:lpstr>BRIDGE DESIGN</vt:lpstr>
      <vt:lpstr>5.1 Introduction</vt:lpstr>
      <vt:lpstr>5.2 Type of Abutments</vt:lpstr>
      <vt:lpstr>PowerPoint Presentation</vt:lpstr>
      <vt:lpstr>5.3 Stabilization Analysis</vt:lpstr>
      <vt:lpstr>PowerPoint Presentation</vt:lpstr>
      <vt:lpstr>PowerPoint Presentation</vt:lpstr>
      <vt:lpstr>5.4 Pier</vt:lpstr>
      <vt:lpstr>PowerPoint Presentation</vt:lpstr>
      <vt:lpstr>PowerPoint Presentation</vt:lpstr>
      <vt:lpstr>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Shahrion</dc:creator>
  <cp:lastModifiedBy>Shahiron</cp:lastModifiedBy>
  <cp:revision>27</cp:revision>
  <dcterms:created xsi:type="dcterms:W3CDTF">2015-03-29T13:14:46Z</dcterms:created>
  <dcterms:modified xsi:type="dcterms:W3CDTF">2016-05-31T11:32:28Z</dcterms:modified>
</cp:coreProperties>
</file>